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281" r:id="rId3"/>
    <p:sldId id="271" r:id="rId4"/>
    <p:sldId id="283" r:id="rId5"/>
    <p:sldId id="289" r:id="rId6"/>
    <p:sldId id="292" r:id="rId7"/>
    <p:sldId id="293" r:id="rId8"/>
    <p:sldId id="294" r:id="rId9"/>
    <p:sldId id="286" r:id="rId10"/>
    <p:sldId id="295" r:id="rId11"/>
    <p:sldId id="291" r:id="rId12"/>
    <p:sldId id="290" r:id="rId13"/>
    <p:sldId id="296" r:id="rId14"/>
    <p:sldId id="288" r:id="rId15"/>
    <p:sldId id="269" r:id="rId16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B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Shape 7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4" name="Shape 7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ловок и нижний колон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1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Диаграмм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1" name="object 4"/>
          <p:cNvSpPr/>
          <p:nvPr/>
        </p:nvSpPr>
        <p:spPr>
          <a:xfrm>
            <a:off x="1057558" y="1015675"/>
            <a:ext cx="157064" cy="114132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object 5"/>
          <p:cNvSpPr/>
          <p:nvPr/>
        </p:nvSpPr>
        <p:spPr>
          <a:xfrm flipV="1">
            <a:off x="1214621" y="544485"/>
            <a:ext cx="1" cy="2031353"/>
          </a:xfrm>
          <a:prstGeom prst="line">
            <a:avLst/>
          </a:prstGeom>
          <a:ln w="20941">
            <a:solidFill>
              <a:srgbClr val="004E6B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E6B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4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20758" y="6421380"/>
            <a:ext cx="6636099" cy="277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1pPr>
            <a:lvl2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2pPr>
            <a:lvl3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3pPr>
            <a:lvl4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4pPr>
            <a:lvl5pPr>
              <a:defRPr sz="1800" b="0">
                <a:solidFill>
                  <a:srgbClr val="000000"/>
                </a:solidFill>
                <a:latin typeface="Circe Light"/>
                <a:ea typeface="Circe Light"/>
                <a:cs typeface="Circe Light"/>
                <a:sym typeface="Circe Ligh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245" name="Holder 3"/>
          <p:cNvSpPr>
            <a:spLocks noGrp="1"/>
          </p:cNvSpPr>
          <p:nvPr>
            <p:ph type="body" sz="quarter" idx="13"/>
          </p:nvPr>
        </p:nvSpPr>
        <p:spPr>
          <a:xfrm>
            <a:off x="1620758" y="7254668"/>
            <a:ext cx="7502530" cy="64633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400" b="0">
                <a:solidFill>
                  <a:srgbClr val="808080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rPr lang="ru-RU"/>
              <a:t>Образец текста</a:t>
            </a:r>
          </a:p>
        </p:txBody>
      </p:sp>
      <p:pic>
        <p:nvPicPr>
          <p:cNvPr id="246" name="fon-05.png" descr="fon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621" y="10200725"/>
            <a:ext cx="15742706" cy="368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ложк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fon.jpg" descr="fon.jpg"/>
          <p:cNvPicPr>
            <a:picLocks noChangeAspect="1"/>
          </p:cNvPicPr>
          <p:nvPr/>
        </p:nvPicPr>
        <p:blipFill>
          <a:blip r:embed="rId2"/>
          <a:srcRect t="6876" b="3264"/>
          <a:stretch>
            <a:fillRect/>
          </a:stretch>
        </p:blipFill>
        <p:spPr>
          <a:xfrm>
            <a:off x="4939" y="288577"/>
            <a:ext cx="20094222" cy="1015676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24" name="Группа 65"/>
          <p:cNvGrpSpPr/>
          <p:nvPr/>
        </p:nvGrpSpPr>
        <p:grpSpPr>
          <a:xfrm>
            <a:off x="10719409" y="3762816"/>
            <a:ext cx="156454" cy="2255523"/>
            <a:chOff x="0" y="0"/>
            <a:chExt cx="156452" cy="2255522"/>
          </a:xfrm>
        </p:grpSpPr>
        <p:sp>
          <p:nvSpPr>
            <p:cNvPr id="322" name="bk object 73"/>
            <p:cNvSpPr/>
            <p:nvPr/>
          </p:nvSpPr>
          <p:spPr>
            <a:xfrm>
              <a:off x="0" y="338980"/>
              <a:ext cx="156453" cy="126465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3" name="bk object 74"/>
            <p:cNvSpPr/>
            <p:nvPr/>
          </p:nvSpPr>
          <p:spPr>
            <a:xfrm flipH="1">
              <a:off x="156451" y="0"/>
              <a:ext cx="1" cy="2255523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380" name="Группа 367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7"/>
          </a:xfrm>
        </p:grpSpPr>
        <p:sp>
          <p:nvSpPr>
            <p:cNvPr id="325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6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7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8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9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0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1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2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3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4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5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6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7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8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9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0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1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2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3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4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5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6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7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8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9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0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1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2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3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4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5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6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7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8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9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0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1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2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3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4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5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6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7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8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9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379" name="Группа 365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370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38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534937" y="4074459"/>
            <a:ext cx="7349037" cy="1215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pic>
        <p:nvPicPr>
          <p:cNvPr id="382" name="logo VNIIM_final-05.png" descr="logo VNIIM_final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46" y="3389491"/>
            <a:ext cx="8590203" cy="26364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logo VNIIM_final-13.png" descr="logo VNIIM_final-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01240" y="10042972"/>
            <a:ext cx="1988078" cy="1043944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fon.jpg" descr="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03" y="-589707"/>
            <a:ext cx="20094223" cy="11303001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95" name="Группа 67"/>
          <p:cNvGrpSpPr/>
          <p:nvPr/>
        </p:nvGrpSpPr>
        <p:grpSpPr>
          <a:xfrm>
            <a:off x="9989184" y="3902075"/>
            <a:ext cx="125652" cy="1811464"/>
            <a:chOff x="0" y="0"/>
            <a:chExt cx="125650" cy="1811463"/>
          </a:xfrm>
        </p:grpSpPr>
        <p:sp>
          <p:nvSpPr>
            <p:cNvPr id="393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4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51" name="Группа 63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7"/>
          </a:xfrm>
        </p:grpSpPr>
        <p:sp>
          <p:nvSpPr>
            <p:cNvPr id="396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7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8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9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0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1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2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3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4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5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6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7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8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9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0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1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2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3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4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5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6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7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8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9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0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1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2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3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4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5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6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7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8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9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0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1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2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3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4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5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6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7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8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9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0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50" name="Группа 111"/>
            <p:cNvGrpSpPr/>
            <p:nvPr/>
          </p:nvGrpSpPr>
          <p:grpSpPr>
            <a:xfrm>
              <a:off x="12826047" y="0"/>
              <a:ext cx="1713601" cy="753778"/>
              <a:chOff x="0" y="0"/>
              <a:chExt cx="1713599" cy="753777"/>
            </a:xfrm>
          </p:grpSpPr>
          <p:sp>
            <p:nvSpPr>
              <p:cNvPr id="441" name="Rectangle 139"/>
              <p:cNvSpPr/>
              <p:nvPr/>
            </p:nvSpPr>
            <p:spPr>
              <a:xfrm>
                <a:off x="-1" y="3434"/>
                <a:ext cx="109891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2" name="Rectangle 140"/>
              <p:cNvSpPr/>
              <p:nvPr/>
            </p:nvSpPr>
            <p:spPr>
              <a:xfrm>
                <a:off x="322802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3" name="Rectangle 141"/>
              <p:cNvSpPr/>
              <p:nvPr/>
            </p:nvSpPr>
            <p:spPr>
              <a:xfrm>
                <a:off x="642170" y="540865"/>
                <a:ext cx="109891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4" name="Rectangle 142"/>
              <p:cNvSpPr/>
              <p:nvPr/>
            </p:nvSpPr>
            <p:spPr>
              <a:xfrm>
                <a:off x="964973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5" name="Rectangle 143"/>
              <p:cNvSpPr/>
              <p:nvPr/>
            </p:nvSpPr>
            <p:spPr>
              <a:xfrm>
                <a:off x="1287775" y="540865"/>
                <a:ext cx="106457" cy="212913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6" name="Freeform 144"/>
              <p:cNvSpPr/>
              <p:nvPr/>
            </p:nvSpPr>
            <p:spPr>
              <a:xfrm>
                <a:off x="1177885" y="3434"/>
                <a:ext cx="322803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7" name="Rectangle 145"/>
              <p:cNvSpPr/>
              <p:nvPr/>
            </p:nvSpPr>
            <p:spPr>
              <a:xfrm>
                <a:off x="1607143" y="3434"/>
                <a:ext cx="106457" cy="75034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8" name="Freeform 146"/>
              <p:cNvSpPr/>
              <p:nvPr/>
            </p:nvSpPr>
            <p:spPr>
              <a:xfrm>
                <a:off x="322802" y="3434"/>
                <a:ext cx="319369" cy="430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449" name="Freeform 149"/>
              <p:cNvSpPr/>
              <p:nvPr/>
            </p:nvSpPr>
            <p:spPr>
              <a:xfrm>
                <a:off x="721154" y="0"/>
                <a:ext cx="367446" cy="434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52" name="logo VNIIM_final-13.png" descr="logo VNIIM_final-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5540" y="10236012"/>
            <a:ext cx="1794874" cy="942491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еребивочный слайд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Прямоугольник 1"/>
          <p:cNvSpPr/>
          <p:nvPr/>
        </p:nvSpPr>
        <p:spPr>
          <a:xfrm>
            <a:off x="0" y="0"/>
            <a:ext cx="20104100" cy="7936939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646" name="Группа 4"/>
          <p:cNvGrpSpPr/>
          <p:nvPr/>
        </p:nvGrpSpPr>
        <p:grpSpPr>
          <a:xfrm>
            <a:off x="1295397" y="6024236"/>
            <a:ext cx="17214603" cy="1916439"/>
            <a:chOff x="0" y="0"/>
            <a:chExt cx="17214601" cy="1916437"/>
          </a:xfrm>
        </p:grpSpPr>
        <p:grpSp>
          <p:nvGrpSpPr>
            <p:cNvPr id="635" name="Группа 3"/>
            <p:cNvGrpSpPr/>
            <p:nvPr/>
          </p:nvGrpSpPr>
          <p:grpSpPr>
            <a:xfrm>
              <a:off x="4580769" y="1591392"/>
              <a:ext cx="12633833" cy="321280"/>
              <a:chOff x="0" y="0"/>
              <a:chExt cx="12633832" cy="321279"/>
            </a:xfrm>
          </p:grpSpPr>
          <p:sp>
            <p:nvSpPr>
              <p:cNvPr id="595" name="bk object 21"/>
              <p:cNvSpPr/>
              <p:nvPr/>
            </p:nvSpPr>
            <p:spPr>
              <a:xfrm>
                <a:off x="1252676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6" name="bk object 22"/>
              <p:cNvSpPr/>
              <p:nvPr/>
            </p:nvSpPr>
            <p:spPr>
              <a:xfrm>
                <a:off x="9314805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7" name="bk object 23"/>
              <p:cNvSpPr/>
              <p:nvPr/>
            </p:nvSpPr>
            <p:spPr>
              <a:xfrm>
                <a:off x="96360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8" name="bk object 24"/>
              <p:cNvSpPr/>
              <p:nvPr/>
            </p:nvSpPr>
            <p:spPr>
              <a:xfrm>
                <a:off x="99572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599" name="bk object 25"/>
              <p:cNvSpPr/>
              <p:nvPr/>
            </p:nvSpPr>
            <p:spPr>
              <a:xfrm>
                <a:off x="10278398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0" name="bk object 26"/>
              <p:cNvSpPr/>
              <p:nvPr/>
            </p:nvSpPr>
            <p:spPr>
              <a:xfrm>
                <a:off x="105995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1" name="bk object 27"/>
              <p:cNvSpPr/>
              <p:nvPr/>
            </p:nvSpPr>
            <p:spPr>
              <a:xfrm>
                <a:off x="1092080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2" name="bk object 28"/>
              <p:cNvSpPr/>
              <p:nvPr/>
            </p:nvSpPr>
            <p:spPr>
              <a:xfrm>
                <a:off x="7708813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3" name="bk object 29"/>
              <p:cNvSpPr/>
              <p:nvPr/>
            </p:nvSpPr>
            <p:spPr>
              <a:xfrm>
                <a:off x="8030006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4" name="bk object 30"/>
              <p:cNvSpPr/>
              <p:nvPr/>
            </p:nvSpPr>
            <p:spPr>
              <a:xfrm>
                <a:off x="835120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5" name="bk object 31"/>
              <p:cNvSpPr/>
              <p:nvPr/>
            </p:nvSpPr>
            <p:spPr>
              <a:xfrm>
                <a:off x="8672417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6" name="bk object 32"/>
              <p:cNvSpPr/>
              <p:nvPr/>
            </p:nvSpPr>
            <p:spPr>
              <a:xfrm>
                <a:off x="8993611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7" name="bk object 33"/>
              <p:cNvSpPr/>
              <p:nvPr/>
            </p:nvSpPr>
            <p:spPr>
              <a:xfrm>
                <a:off x="6102799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8" name="bk object 34"/>
              <p:cNvSpPr/>
              <p:nvPr/>
            </p:nvSpPr>
            <p:spPr>
              <a:xfrm>
                <a:off x="642401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9" name="bk object 35"/>
              <p:cNvSpPr/>
              <p:nvPr/>
            </p:nvSpPr>
            <p:spPr>
              <a:xfrm>
                <a:off x="674520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0" name="bk object 36"/>
              <p:cNvSpPr/>
              <p:nvPr/>
            </p:nvSpPr>
            <p:spPr>
              <a:xfrm>
                <a:off x="7066381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1" name="bk object 37"/>
              <p:cNvSpPr/>
              <p:nvPr/>
            </p:nvSpPr>
            <p:spPr>
              <a:xfrm>
                <a:off x="738761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2" name="bk object 38"/>
              <p:cNvSpPr/>
              <p:nvPr/>
            </p:nvSpPr>
            <p:spPr>
              <a:xfrm>
                <a:off x="4496806" y="0"/>
                <a:ext cx="107064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3" name="bk object 39"/>
              <p:cNvSpPr/>
              <p:nvPr/>
            </p:nvSpPr>
            <p:spPr>
              <a:xfrm>
                <a:off x="481800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bk object 40"/>
              <p:cNvSpPr/>
              <p:nvPr/>
            </p:nvSpPr>
            <p:spPr>
              <a:xfrm>
                <a:off x="5139194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bk object 41"/>
              <p:cNvSpPr/>
              <p:nvPr/>
            </p:nvSpPr>
            <p:spPr>
              <a:xfrm>
                <a:off x="5460389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bk object 42"/>
              <p:cNvSpPr/>
              <p:nvPr/>
            </p:nvSpPr>
            <p:spPr>
              <a:xfrm>
                <a:off x="578160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bk object 43"/>
              <p:cNvSpPr/>
              <p:nvPr/>
            </p:nvSpPr>
            <p:spPr>
              <a:xfrm>
                <a:off x="2890813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8" name="bk object 44"/>
              <p:cNvSpPr/>
              <p:nvPr/>
            </p:nvSpPr>
            <p:spPr>
              <a:xfrm>
                <a:off x="3212007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9" name="bk object 45"/>
              <p:cNvSpPr/>
              <p:nvPr/>
            </p:nvSpPr>
            <p:spPr>
              <a:xfrm>
                <a:off x="3533202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bk object 46"/>
              <p:cNvSpPr/>
              <p:nvPr/>
            </p:nvSpPr>
            <p:spPr>
              <a:xfrm>
                <a:off x="3854406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1" name="bk object 47"/>
              <p:cNvSpPr/>
              <p:nvPr/>
            </p:nvSpPr>
            <p:spPr>
              <a:xfrm>
                <a:off x="417561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bk object 48"/>
              <p:cNvSpPr/>
              <p:nvPr/>
            </p:nvSpPr>
            <p:spPr>
              <a:xfrm>
                <a:off x="1284820" y="0"/>
                <a:ext cx="107065" cy="32128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bk object 49"/>
              <p:cNvSpPr/>
              <p:nvPr/>
            </p:nvSpPr>
            <p:spPr>
              <a:xfrm>
                <a:off x="1606013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4" name="bk object 50"/>
              <p:cNvSpPr/>
              <p:nvPr/>
            </p:nvSpPr>
            <p:spPr>
              <a:xfrm>
                <a:off x="1927209" y="107065"/>
                <a:ext cx="107076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5" name="bk object 51"/>
              <p:cNvSpPr/>
              <p:nvPr/>
            </p:nvSpPr>
            <p:spPr>
              <a:xfrm>
                <a:off x="2248414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bk object 52"/>
              <p:cNvSpPr/>
              <p:nvPr/>
            </p:nvSpPr>
            <p:spPr>
              <a:xfrm>
                <a:off x="2569619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bk object 54"/>
              <p:cNvSpPr/>
              <p:nvPr/>
            </p:nvSpPr>
            <p:spPr>
              <a:xfrm>
                <a:off x="0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bk object 55"/>
              <p:cNvSpPr/>
              <p:nvPr/>
            </p:nvSpPr>
            <p:spPr>
              <a:xfrm>
                <a:off x="321195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bk object 56"/>
              <p:cNvSpPr/>
              <p:nvPr/>
            </p:nvSpPr>
            <p:spPr>
              <a:xfrm>
                <a:off x="642421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bk object 57"/>
              <p:cNvSpPr/>
              <p:nvPr/>
            </p:nvSpPr>
            <p:spPr>
              <a:xfrm>
                <a:off x="963625" y="107065"/>
                <a:ext cx="10706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bk object 58"/>
              <p:cNvSpPr/>
              <p:nvPr/>
            </p:nvSpPr>
            <p:spPr>
              <a:xfrm>
                <a:off x="11242002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2" name="bk object 59"/>
              <p:cNvSpPr/>
              <p:nvPr/>
            </p:nvSpPr>
            <p:spPr>
              <a:xfrm>
                <a:off x="11563198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3" name="bk object 60"/>
              <p:cNvSpPr/>
              <p:nvPr/>
            </p:nvSpPr>
            <p:spPr>
              <a:xfrm>
                <a:off x="11884403" y="107065"/>
                <a:ext cx="107064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4" name="bk object 61"/>
              <p:cNvSpPr/>
              <p:nvPr/>
            </p:nvSpPr>
            <p:spPr>
              <a:xfrm>
                <a:off x="12205585" y="107065"/>
                <a:ext cx="107075" cy="21421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45" name="Группа 55"/>
            <p:cNvGrpSpPr/>
            <p:nvPr/>
          </p:nvGrpSpPr>
          <p:grpSpPr>
            <a:xfrm>
              <a:off x="0" y="0"/>
              <a:ext cx="4356731" cy="1916438"/>
              <a:chOff x="0" y="0"/>
              <a:chExt cx="4356730" cy="1916437"/>
            </a:xfrm>
          </p:grpSpPr>
          <p:sp>
            <p:nvSpPr>
              <p:cNvPr id="636" name="Rectangle 139"/>
              <p:cNvSpPr/>
              <p:nvPr/>
            </p:nvSpPr>
            <p:spPr>
              <a:xfrm>
                <a:off x="-1" y="8730"/>
                <a:ext cx="279390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7" name="Rectangle 140"/>
              <p:cNvSpPr/>
              <p:nvPr/>
            </p:nvSpPr>
            <p:spPr>
              <a:xfrm>
                <a:off x="82070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8" name="Rectangle 141"/>
              <p:cNvSpPr/>
              <p:nvPr/>
            </p:nvSpPr>
            <p:spPr>
              <a:xfrm>
                <a:off x="1632682" y="1375121"/>
                <a:ext cx="279390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9" name="Rectangle 142"/>
              <p:cNvSpPr/>
              <p:nvPr/>
            </p:nvSpPr>
            <p:spPr>
              <a:xfrm>
                <a:off x="2453389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0" name="Rectangle 143"/>
              <p:cNvSpPr/>
              <p:nvPr/>
            </p:nvSpPr>
            <p:spPr>
              <a:xfrm>
                <a:off x="3274096" y="1375121"/>
                <a:ext cx="270659" cy="54131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1" name="Freeform 144"/>
              <p:cNvSpPr/>
              <p:nvPr/>
            </p:nvSpPr>
            <p:spPr>
              <a:xfrm>
                <a:off x="2994706" y="8730"/>
                <a:ext cx="820708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5335"/>
                    </a:lnTo>
                    <a:lnTo>
                      <a:pt x="7353" y="5335"/>
                    </a:lnTo>
                    <a:lnTo>
                      <a:pt x="7353" y="21600"/>
                    </a:lnTo>
                    <a:lnTo>
                      <a:pt x="14477" y="21600"/>
                    </a:lnTo>
                    <a:lnTo>
                      <a:pt x="14477" y="5335"/>
                    </a:lnTo>
                    <a:lnTo>
                      <a:pt x="21600" y="533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2" name="Rectangle 145"/>
              <p:cNvSpPr/>
              <p:nvPr/>
            </p:nvSpPr>
            <p:spPr>
              <a:xfrm>
                <a:off x="4086072" y="8730"/>
                <a:ext cx="270659" cy="190770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3" name="Freeform 146"/>
              <p:cNvSpPr/>
              <p:nvPr/>
            </p:nvSpPr>
            <p:spPr>
              <a:xfrm>
                <a:off x="820706" y="8730"/>
                <a:ext cx="811977" cy="1095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916" y="10671"/>
                    </a:moveTo>
                    <a:lnTo>
                      <a:pt x="7200" y="10671"/>
                    </a:lnTo>
                    <a:lnTo>
                      <a:pt x="7200" y="5335"/>
                    </a:lnTo>
                    <a:lnTo>
                      <a:pt x="11613" y="5335"/>
                    </a:lnTo>
                    <a:lnTo>
                      <a:pt x="12310" y="5508"/>
                    </a:lnTo>
                    <a:lnTo>
                      <a:pt x="13471" y="6196"/>
                    </a:lnTo>
                    <a:lnTo>
                      <a:pt x="14168" y="7057"/>
                    </a:lnTo>
                    <a:lnTo>
                      <a:pt x="14400" y="7401"/>
                    </a:lnTo>
                    <a:lnTo>
                      <a:pt x="14400" y="8606"/>
                    </a:lnTo>
                    <a:lnTo>
                      <a:pt x="14168" y="9122"/>
                    </a:lnTo>
                    <a:lnTo>
                      <a:pt x="13471" y="9982"/>
                    </a:lnTo>
                    <a:lnTo>
                      <a:pt x="12310" y="10499"/>
                    </a:lnTo>
                    <a:lnTo>
                      <a:pt x="11613" y="10671"/>
                    </a:lnTo>
                    <a:lnTo>
                      <a:pt x="10916" y="10671"/>
                    </a:lnTo>
                    <a:close/>
                    <a:moveTo>
                      <a:pt x="1091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200" y="21600"/>
                    </a:lnTo>
                    <a:lnTo>
                      <a:pt x="7200" y="16006"/>
                    </a:lnTo>
                    <a:lnTo>
                      <a:pt x="10916" y="16006"/>
                    </a:lnTo>
                    <a:lnTo>
                      <a:pt x="13006" y="15834"/>
                    </a:lnTo>
                    <a:lnTo>
                      <a:pt x="15097" y="15490"/>
                    </a:lnTo>
                    <a:lnTo>
                      <a:pt x="16955" y="14629"/>
                    </a:lnTo>
                    <a:lnTo>
                      <a:pt x="18581" y="13769"/>
                    </a:lnTo>
                    <a:lnTo>
                      <a:pt x="19974" y="12564"/>
                    </a:lnTo>
                    <a:lnTo>
                      <a:pt x="20903" y="11187"/>
                    </a:lnTo>
                    <a:lnTo>
                      <a:pt x="21600" y="9638"/>
                    </a:lnTo>
                    <a:lnTo>
                      <a:pt x="21600" y="6368"/>
                    </a:lnTo>
                    <a:lnTo>
                      <a:pt x="20903" y="4819"/>
                    </a:lnTo>
                    <a:lnTo>
                      <a:pt x="19974" y="3614"/>
                    </a:lnTo>
                    <a:lnTo>
                      <a:pt x="18581" y="2410"/>
                    </a:lnTo>
                    <a:lnTo>
                      <a:pt x="16955" y="1377"/>
                    </a:lnTo>
                    <a:lnTo>
                      <a:pt x="15097" y="688"/>
                    </a:lnTo>
                    <a:lnTo>
                      <a:pt x="13006" y="172"/>
                    </a:lnTo>
                    <a:lnTo>
                      <a:pt x="109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4" name="Freeform 149"/>
              <p:cNvSpPr/>
              <p:nvPr/>
            </p:nvSpPr>
            <p:spPr>
              <a:xfrm>
                <a:off x="1833493" y="-1"/>
                <a:ext cx="934210" cy="1104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16" y="21600"/>
                    </a:moveTo>
                    <a:lnTo>
                      <a:pt x="10093" y="21429"/>
                    </a:lnTo>
                    <a:lnTo>
                      <a:pt x="7873" y="20746"/>
                    </a:lnTo>
                    <a:lnTo>
                      <a:pt x="6662" y="20405"/>
                    </a:lnTo>
                    <a:lnTo>
                      <a:pt x="5652" y="19892"/>
                    </a:lnTo>
                    <a:lnTo>
                      <a:pt x="4643" y="19124"/>
                    </a:lnTo>
                    <a:lnTo>
                      <a:pt x="2826" y="17587"/>
                    </a:lnTo>
                    <a:lnTo>
                      <a:pt x="2019" y="16734"/>
                    </a:lnTo>
                    <a:lnTo>
                      <a:pt x="1413" y="15880"/>
                    </a:lnTo>
                    <a:lnTo>
                      <a:pt x="807" y="14855"/>
                    </a:lnTo>
                    <a:lnTo>
                      <a:pt x="404" y="13831"/>
                    </a:lnTo>
                    <a:lnTo>
                      <a:pt x="0" y="11782"/>
                    </a:lnTo>
                    <a:lnTo>
                      <a:pt x="0" y="9733"/>
                    </a:lnTo>
                    <a:lnTo>
                      <a:pt x="404" y="7684"/>
                    </a:lnTo>
                    <a:lnTo>
                      <a:pt x="807" y="6659"/>
                    </a:lnTo>
                    <a:lnTo>
                      <a:pt x="1413" y="5635"/>
                    </a:lnTo>
                    <a:lnTo>
                      <a:pt x="2019" y="4781"/>
                    </a:lnTo>
                    <a:lnTo>
                      <a:pt x="2826" y="3927"/>
                    </a:lnTo>
                    <a:lnTo>
                      <a:pt x="4643" y="2391"/>
                    </a:lnTo>
                    <a:lnTo>
                      <a:pt x="5652" y="1878"/>
                    </a:lnTo>
                    <a:lnTo>
                      <a:pt x="6662" y="1195"/>
                    </a:lnTo>
                    <a:lnTo>
                      <a:pt x="7873" y="854"/>
                    </a:lnTo>
                    <a:lnTo>
                      <a:pt x="10093" y="171"/>
                    </a:lnTo>
                    <a:lnTo>
                      <a:pt x="12516" y="0"/>
                    </a:lnTo>
                    <a:lnTo>
                      <a:pt x="14938" y="171"/>
                    </a:lnTo>
                    <a:lnTo>
                      <a:pt x="18572" y="1195"/>
                    </a:lnTo>
                    <a:lnTo>
                      <a:pt x="19581" y="1878"/>
                    </a:lnTo>
                    <a:lnTo>
                      <a:pt x="20591" y="2391"/>
                    </a:lnTo>
                    <a:lnTo>
                      <a:pt x="21600" y="3244"/>
                    </a:lnTo>
                    <a:lnTo>
                      <a:pt x="17159" y="7001"/>
                    </a:lnTo>
                    <a:lnTo>
                      <a:pt x="16150" y="6318"/>
                    </a:lnTo>
                    <a:lnTo>
                      <a:pt x="14938" y="5806"/>
                    </a:lnTo>
                    <a:lnTo>
                      <a:pt x="13727" y="5464"/>
                    </a:lnTo>
                    <a:lnTo>
                      <a:pt x="12516" y="5293"/>
                    </a:lnTo>
                    <a:lnTo>
                      <a:pt x="11305" y="5464"/>
                    </a:lnTo>
                    <a:lnTo>
                      <a:pt x="10093" y="5806"/>
                    </a:lnTo>
                    <a:lnTo>
                      <a:pt x="9084" y="6318"/>
                    </a:lnTo>
                    <a:lnTo>
                      <a:pt x="8075" y="7001"/>
                    </a:lnTo>
                    <a:lnTo>
                      <a:pt x="7267" y="7855"/>
                    </a:lnTo>
                    <a:lnTo>
                      <a:pt x="6662" y="8708"/>
                    </a:lnTo>
                    <a:lnTo>
                      <a:pt x="6258" y="9733"/>
                    </a:lnTo>
                    <a:lnTo>
                      <a:pt x="6258" y="11782"/>
                    </a:lnTo>
                    <a:lnTo>
                      <a:pt x="6662" y="12806"/>
                    </a:lnTo>
                    <a:lnTo>
                      <a:pt x="7267" y="13831"/>
                    </a:lnTo>
                    <a:lnTo>
                      <a:pt x="8075" y="14514"/>
                    </a:lnTo>
                    <a:lnTo>
                      <a:pt x="9084" y="15197"/>
                    </a:lnTo>
                    <a:lnTo>
                      <a:pt x="10093" y="15709"/>
                    </a:lnTo>
                    <a:lnTo>
                      <a:pt x="11305" y="16051"/>
                    </a:lnTo>
                    <a:lnTo>
                      <a:pt x="12516" y="16221"/>
                    </a:lnTo>
                    <a:lnTo>
                      <a:pt x="13727" y="16051"/>
                    </a:lnTo>
                    <a:lnTo>
                      <a:pt x="14938" y="15709"/>
                    </a:lnTo>
                    <a:lnTo>
                      <a:pt x="16150" y="15197"/>
                    </a:lnTo>
                    <a:lnTo>
                      <a:pt x="17159" y="14514"/>
                    </a:lnTo>
                    <a:lnTo>
                      <a:pt x="21600" y="18270"/>
                    </a:lnTo>
                    <a:lnTo>
                      <a:pt x="20591" y="19124"/>
                    </a:lnTo>
                    <a:lnTo>
                      <a:pt x="19581" y="19892"/>
                    </a:lnTo>
                    <a:lnTo>
                      <a:pt x="18572" y="20405"/>
                    </a:lnTo>
                    <a:lnTo>
                      <a:pt x="14938" y="21429"/>
                    </a:lnTo>
                    <a:lnTo>
                      <a:pt x="12516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649" name="Группа 69"/>
          <p:cNvGrpSpPr/>
          <p:nvPr/>
        </p:nvGrpSpPr>
        <p:grpSpPr>
          <a:xfrm>
            <a:off x="1057558" y="8578807"/>
            <a:ext cx="157064" cy="2031352"/>
            <a:chOff x="0" y="0"/>
            <a:chExt cx="157063" cy="2031351"/>
          </a:xfrm>
        </p:grpSpPr>
        <p:sp>
          <p:nvSpPr>
            <p:cNvPr id="647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8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6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20758" y="9312275"/>
            <a:ext cx="16862584" cy="6078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65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следний слайд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bk object 72"/>
          <p:cNvSpPr/>
          <p:nvPr/>
        </p:nvSpPr>
        <p:spPr>
          <a:xfrm>
            <a:off x="-1" y="10156759"/>
            <a:ext cx="20104101" cy="115179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1" name="Группа 7"/>
          <p:cNvGrpSpPr/>
          <p:nvPr/>
        </p:nvGrpSpPr>
        <p:grpSpPr>
          <a:xfrm>
            <a:off x="9989184" y="3902075"/>
            <a:ext cx="125652" cy="1811464"/>
            <a:chOff x="0" y="0"/>
            <a:chExt cx="125650" cy="1811463"/>
          </a:xfrm>
        </p:grpSpPr>
        <p:sp>
          <p:nvSpPr>
            <p:cNvPr id="659" name="bk object 73"/>
            <p:cNvSpPr/>
            <p:nvPr/>
          </p:nvSpPr>
          <p:spPr>
            <a:xfrm>
              <a:off x="0" y="272242"/>
              <a:ext cx="125651" cy="101567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0" name="bk object 74"/>
            <p:cNvSpPr/>
            <p:nvPr/>
          </p:nvSpPr>
          <p:spPr>
            <a:xfrm flipH="1">
              <a:off x="125649" y="0"/>
              <a:ext cx="1" cy="1811464"/>
            </a:xfrm>
            <a:prstGeom prst="line">
              <a:avLst/>
            </a:prstGeom>
            <a:noFill/>
            <a:ln w="1174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716" name="Группа 69"/>
          <p:cNvGrpSpPr/>
          <p:nvPr/>
        </p:nvGrpSpPr>
        <p:grpSpPr>
          <a:xfrm>
            <a:off x="1968526" y="9406311"/>
            <a:ext cx="16167045" cy="753779"/>
            <a:chOff x="0" y="0"/>
            <a:chExt cx="16167043" cy="753778"/>
          </a:xfrm>
        </p:grpSpPr>
        <p:sp>
          <p:nvSpPr>
            <p:cNvPr id="662" name="bk object 17"/>
            <p:cNvSpPr/>
            <p:nvPr/>
          </p:nvSpPr>
          <p:spPr>
            <a:xfrm>
              <a:off x="14775181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3" name="bk object 18"/>
            <p:cNvSpPr/>
            <p:nvPr/>
          </p:nvSpPr>
          <p:spPr>
            <a:xfrm>
              <a:off x="1509638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4" name="bk object 19"/>
            <p:cNvSpPr/>
            <p:nvPr/>
          </p:nvSpPr>
          <p:spPr>
            <a:xfrm>
              <a:off x="15417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5" name="bk object 20"/>
            <p:cNvSpPr/>
            <p:nvPr/>
          </p:nvSpPr>
          <p:spPr>
            <a:xfrm>
              <a:off x="15738786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6" name="bk object 21"/>
            <p:cNvSpPr/>
            <p:nvPr/>
          </p:nvSpPr>
          <p:spPr>
            <a:xfrm>
              <a:off x="1605998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7" name="bk object 22"/>
            <p:cNvSpPr/>
            <p:nvPr/>
          </p:nvSpPr>
          <p:spPr>
            <a:xfrm>
              <a:off x="9635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8" name="bk object 23"/>
            <p:cNvSpPr/>
            <p:nvPr/>
          </p:nvSpPr>
          <p:spPr>
            <a:xfrm>
              <a:off x="995718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9" name="bk object 24"/>
            <p:cNvSpPr/>
            <p:nvPr/>
          </p:nvSpPr>
          <p:spPr>
            <a:xfrm>
              <a:off x="102783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0" name="bk object 25"/>
            <p:cNvSpPr/>
            <p:nvPr/>
          </p:nvSpPr>
          <p:spPr>
            <a:xfrm>
              <a:off x="10599570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1" name="bk object 26"/>
            <p:cNvSpPr/>
            <p:nvPr/>
          </p:nvSpPr>
          <p:spPr>
            <a:xfrm>
              <a:off x="10920765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2" name="bk object 27"/>
            <p:cNvSpPr/>
            <p:nvPr/>
          </p:nvSpPr>
          <p:spPr>
            <a:xfrm>
              <a:off x="1124198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bk object 28"/>
            <p:cNvSpPr/>
            <p:nvPr/>
          </p:nvSpPr>
          <p:spPr>
            <a:xfrm>
              <a:off x="8029985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4" name="bk object 29"/>
            <p:cNvSpPr/>
            <p:nvPr/>
          </p:nvSpPr>
          <p:spPr>
            <a:xfrm>
              <a:off x="8351179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5" name="bk object 30"/>
            <p:cNvSpPr/>
            <p:nvPr/>
          </p:nvSpPr>
          <p:spPr>
            <a:xfrm>
              <a:off x="8672372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6" name="bk object 31"/>
            <p:cNvSpPr/>
            <p:nvPr/>
          </p:nvSpPr>
          <p:spPr>
            <a:xfrm>
              <a:off x="899358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7" name="bk object 32"/>
            <p:cNvSpPr/>
            <p:nvPr/>
          </p:nvSpPr>
          <p:spPr>
            <a:xfrm>
              <a:off x="9314783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bk object 33"/>
            <p:cNvSpPr/>
            <p:nvPr/>
          </p:nvSpPr>
          <p:spPr>
            <a:xfrm>
              <a:off x="6423971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9" name="bk object 34"/>
            <p:cNvSpPr/>
            <p:nvPr/>
          </p:nvSpPr>
          <p:spPr>
            <a:xfrm>
              <a:off x="674518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0" name="bk object 35"/>
            <p:cNvSpPr/>
            <p:nvPr/>
          </p:nvSpPr>
          <p:spPr>
            <a:xfrm>
              <a:off x="706638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1" name="bk object 36"/>
            <p:cNvSpPr/>
            <p:nvPr/>
          </p:nvSpPr>
          <p:spPr>
            <a:xfrm>
              <a:off x="7387554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2" name="bk object 37"/>
            <p:cNvSpPr/>
            <p:nvPr/>
          </p:nvSpPr>
          <p:spPr>
            <a:xfrm>
              <a:off x="7708790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3" name="bk object 38"/>
            <p:cNvSpPr/>
            <p:nvPr/>
          </p:nvSpPr>
          <p:spPr>
            <a:xfrm>
              <a:off x="4817978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4" name="bk object 39"/>
            <p:cNvSpPr/>
            <p:nvPr/>
          </p:nvSpPr>
          <p:spPr>
            <a:xfrm>
              <a:off x="5139172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5" name="bk object 40"/>
            <p:cNvSpPr/>
            <p:nvPr/>
          </p:nvSpPr>
          <p:spPr>
            <a:xfrm>
              <a:off x="5460366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6" name="bk object 41"/>
            <p:cNvSpPr/>
            <p:nvPr/>
          </p:nvSpPr>
          <p:spPr>
            <a:xfrm>
              <a:off x="5781561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7" name="bk object 42"/>
            <p:cNvSpPr/>
            <p:nvPr/>
          </p:nvSpPr>
          <p:spPr>
            <a:xfrm>
              <a:off x="6102777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8" name="bk object 43"/>
            <p:cNvSpPr/>
            <p:nvPr/>
          </p:nvSpPr>
          <p:spPr>
            <a:xfrm>
              <a:off x="3211985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9" name="bk object 44"/>
            <p:cNvSpPr/>
            <p:nvPr/>
          </p:nvSpPr>
          <p:spPr>
            <a:xfrm>
              <a:off x="3533179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0" name="bk object 45"/>
            <p:cNvSpPr/>
            <p:nvPr/>
          </p:nvSpPr>
          <p:spPr>
            <a:xfrm>
              <a:off x="3854374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1" name="bk object 46"/>
            <p:cNvSpPr/>
            <p:nvPr/>
          </p:nvSpPr>
          <p:spPr>
            <a:xfrm>
              <a:off x="417557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2" name="bk object 47"/>
            <p:cNvSpPr/>
            <p:nvPr/>
          </p:nvSpPr>
          <p:spPr>
            <a:xfrm>
              <a:off x="449678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3" name="bk object 48"/>
            <p:cNvSpPr/>
            <p:nvPr/>
          </p:nvSpPr>
          <p:spPr>
            <a:xfrm>
              <a:off x="1605992" y="432467"/>
              <a:ext cx="107065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4" name="bk object 49"/>
            <p:cNvSpPr/>
            <p:nvPr/>
          </p:nvSpPr>
          <p:spPr>
            <a:xfrm>
              <a:off x="19271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5" name="bk object 50"/>
            <p:cNvSpPr/>
            <p:nvPr/>
          </p:nvSpPr>
          <p:spPr>
            <a:xfrm>
              <a:off x="2248381" y="539533"/>
              <a:ext cx="107076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6" name="bk object 51"/>
            <p:cNvSpPr/>
            <p:nvPr/>
          </p:nvSpPr>
          <p:spPr>
            <a:xfrm>
              <a:off x="2569586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7" name="bk object 52"/>
            <p:cNvSpPr/>
            <p:nvPr/>
          </p:nvSpPr>
          <p:spPr>
            <a:xfrm>
              <a:off x="2890791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8" name="bk object 53"/>
            <p:cNvSpPr/>
            <p:nvPr/>
          </p:nvSpPr>
          <p:spPr>
            <a:xfrm>
              <a:off x="0" y="432467"/>
              <a:ext cx="107064" cy="32128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9" name="bk object 54"/>
            <p:cNvSpPr/>
            <p:nvPr/>
          </p:nvSpPr>
          <p:spPr>
            <a:xfrm>
              <a:off x="321172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0" name="bk object 55"/>
            <p:cNvSpPr/>
            <p:nvPr/>
          </p:nvSpPr>
          <p:spPr>
            <a:xfrm>
              <a:off x="642367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1" name="bk object 56"/>
            <p:cNvSpPr/>
            <p:nvPr/>
          </p:nvSpPr>
          <p:spPr>
            <a:xfrm>
              <a:off x="963593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2" name="bk object 57"/>
            <p:cNvSpPr/>
            <p:nvPr/>
          </p:nvSpPr>
          <p:spPr>
            <a:xfrm>
              <a:off x="1284798" y="539533"/>
              <a:ext cx="10706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3" name="bk object 58"/>
            <p:cNvSpPr/>
            <p:nvPr/>
          </p:nvSpPr>
          <p:spPr>
            <a:xfrm>
              <a:off x="11563174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4" name="bk object 59"/>
            <p:cNvSpPr/>
            <p:nvPr/>
          </p:nvSpPr>
          <p:spPr>
            <a:xfrm>
              <a:off x="11884369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5" name="bk object 60"/>
            <p:cNvSpPr/>
            <p:nvPr/>
          </p:nvSpPr>
          <p:spPr>
            <a:xfrm>
              <a:off x="12205575" y="539533"/>
              <a:ext cx="107064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6" name="bk object 61"/>
            <p:cNvSpPr/>
            <p:nvPr/>
          </p:nvSpPr>
          <p:spPr>
            <a:xfrm>
              <a:off x="12526757" y="539533"/>
              <a:ext cx="107075" cy="214214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7" name="Rectangle 139"/>
            <p:cNvSpPr/>
            <p:nvPr/>
          </p:nvSpPr>
          <p:spPr>
            <a:xfrm>
              <a:off x="12826047" y="3433"/>
              <a:ext cx="109890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8" name="Rectangle 140"/>
            <p:cNvSpPr/>
            <p:nvPr/>
          </p:nvSpPr>
          <p:spPr>
            <a:xfrm>
              <a:off x="13148848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9" name="Rectangle 141"/>
            <p:cNvSpPr/>
            <p:nvPr/>
          </p:nvSpPr>
          <p:spPr>
            <a:xfrm>
              <a:off x="13468218" y="540866"/>
              <a:ext cx="109890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0" name="Rectangle 142"/>
            <p:cNvSpPr/>
            <p:nvPr/>
          </p:nvSpPr>
          <p:spPr>
            <a:xfrm>
              <a:off x="13791020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1" name="Rectangle 143"/>
            <p:cNvSpPr/>
            <p:nvPr/>
          </p:nvSpPr>
          <p:spPr>
            <a:xfrm>
              <a:off x="14113822" y="540866"/>
              <a:ext cx="106456" cy="212913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2" name="Freeform 144"/>
            <p:cNvSpPr/>
            <p:nvPr/>
          </p:nvSpPr>
          <p:spPr>
            <a:xfrm>
              <a:off x="14003931" y="3433"/>
              <a:ext cx="322803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5335"/>
                  </a:lnTo>
                  <a:lnTo>
                    <a:pt x="7353" y="5335"/>
                  </a:lnTo>
                  <a:lnTo>
                    <a:pt x="7353" y="21600"/>
                  </a:lnTo>
                  <a:lnTo>
                    <a:pt x="14477" y="21600"/>
                  </a:lnTo>
                  <a:lnTo>
                    <a:pt x="14477" y="5335"/>
                  </a:lnTo>
                  <a:lnTo>
                    <a:pt x="21600" y="533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3" name="Rectangle 145"/>
            <p:cNvSpPr/>
            <p:nvPr/>
          </p:nvSpPr>
          <p:spPr>
            <a:xfrm>
              <a:off x="14433190" y="3433"/>
              <a:ext cx="106456" cy="75034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4" name="Freeform 146"/>
            <p:cNvSpPr/>
            <p:nvPr/>
          </p:nvSpPr>
          <p:spPr>
            <a:xfrm>
              <a:off x="13148848" y="3433"/>
              <a:ext cx="319369" cy="43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16" y="10671"/>
                  </a:moveTo>
                  <a:lnTo>
                    <a:pt x="7200" y="10671"/>
                  </a:lnTo>
                  <a:lnTo>
                    <a:pt x="7200" y="5335"/>
                  </a:lnTo>
                  <a:lnTo>
                    <a:pt x="11613" y="5335"/>
                  </a:lnTo>
                  <a:lnTo>
                    <a:pt x="12310" y="5508"/>
                  </a:lnTo>
                  <a:lnTo>
                    <a:pt x="13471" y="6196"/>
                  </a:lnTo>
                  <a:lnTo>
                    <a:pt x="14168" y="7057"/>
                  </a:lnTo>
                  <a:lnTo>
                    <a:pt x="14400" y="7401"/>
                  </a:lnTo>
                  <a:lnTo>
                    <a:pt x="14400" y="8606"/>
                  </a:lnTo>
                  <a:lnTo>
                    <a:pt x="14168" y="9122"/>
                  </a:lnTo>
                  <a:lnTo>
                    <a:pt x="13471" y="9982"/>
                  </a:lnTo>
                  <a:lnTo>
                    <a:pt x="12310" y="10499"/>
                  </a:lnTo>
                  <a:lnTo>
                    <a:pt x="11613" y="10671"/>
                  </a:lnTo>
                  <a:lnTo>
                    <a:pt x="10916" y="10671"/>
                  </a:lnTo>
                  <a:close/>
                  <a:moveTo>
                    <a:pt x="10916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200" y="21600"/>
                  </a:lnTo>
                  <a:lnTo>
                    <a:pt x="7200" y="16006"/>
                  </a:lnTo>
                  <a:lnTo>
                    <a:pt x="10916" y="16006"/>
                  </a:lnTo>
                  <a:lnTo>
                    <a:pt x="13006" y="15834"/>
                  </a:lnTo>
                  <a:lnTo>
                    <a:pt x="15097" y="15490"/>
                  </a:lnTo>
                  <a:lnTo>
                    <a:pt x="16955" y="14629"/>
                  </a:lnTo>
                  <a:lnTo>
                    <a:pt x="18581" y="13769"/>
                  </a:lnTo>
                  <a:lnTo>
                    <a:pt x="19974" y="12564"/>
                  </a:lnTo>
                  <a:lnTo>
                    <a:pt x="20903" y="11187"/>
                  </a:lnTo>
                  <a:lnTo>
                    <a:pt x="21600" y="9638"/>
                  </a:lnTo>
                  <a:lnTo>
                    <a:pt x="21600" y="6368"/>
                  </a:lnTo>
                  <a:lnTo>
                    <a:pt x="20903" y="4819"/>
                  </a:lnTo>
                  <a:lnTo>
                    <a:pt x="19974" y="3614"/>
                  </a:lnTo>
                  <a:lnTo>
                    <a:pt x="18581" y="2410"/>
                  </a:lnTo>
                  <a:lnTo>
                    <a:pt x="16955" y="1377"/>
                  </a:lnTo>
                  <a:lnTo>
                    <a:pt x="15097" y="688"/>
                  </a:lnTo>
                  <a:lnTo>
                    <a:pt x="13006" y="172"/>
                  </a:lnTo>
                  <a:lnTo>
                    <a:pt x="10916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5" name="Freeform 149"/>
            <p:cNvSpPr/>
            <p:nvPr/>
          </p:nvSpPr>
          <p:spPr>
            <a:xfrm>
              <a:off x="13547201" y="0"/>
              <a:ext cx="367445" cy="434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516" y="21600"/>
                  </a:moveTo>
                  <a:lnTo>
                    <a:pt x="10093" y="21429"/>
                  </a:lnTo>
                  <a:lnTo>
                    <a:pt x="7873" y="20746"/>
                  </a:lnTo>
                  <a:lnTo>
                    <a:pt x="6662" y="20405"/>
                  </a:lnTo>
                  <a:lnTo>
                    <a:pt x="5652" y="19892"/>
                  </a:lnTo>
                  <a:lnTo>
                    <a:pt x="4643" y="19124"/>
                  </a:lnTo>
                  <a:lnTo>
                    <a:pt x="2826" y="17587"/>
                  </a:lnTo>
                  <a:lnTo>
                    <a:pt x="2019" y="16734"/>
                  </a:lnTo>
                  <a:lnTo>
                    <a:pt x="1413" y="15880"/>
                  </a:lnTo>
                  <a:lnTo>
                    <a:pt x="807" y="14855"/>
                  </a:lnTo>
                  <a:lnTo>
                    <a:pt x="404" y="13831"/>
                  </a:lnTo>
                  <a:lnTo>
                    <a:pt x="0" y="11782"/>
                  </a:lnTo>
                  <a:lnTo>
                    <a:pt x="0" y="9733"/>
                  </a:lnTo>
                  <a:lnTo>
                    <a:pt x="404" y="7684"/>
                  </a:lnTo>
                  <a:lnTo>
                    <a:pt x="807" y="6659"/>
                  </a:lnTo>
                  <a:lnTo>
                    <a:pt x="1413" y="5635"/>
                  </a:lnTo>
                  <a:lnTo>
                    <a:pt x="2019" y="4781"/>
                  </a:lnTo>
                  <a:lnTo>
                    <a:pt x="2826" y="3927"/>
                  </a:lnTo>
                  <a:lnTo>
                    <a:pt x="4643" y="2391"/>
                  </a:lnTo>
                  <a:lnTo>
                    <a:pt x="5652" y="1878"/>
                  </a:lnTo>
                  <a:lnTo>
                    <a:pt x="6662" y="1195"/>
                  </a:lnTo>
                  <a:lnTo>
                    <a:pt x="7873" y="854"/>
                  </a:lnTo>
                  <a:lnTo>
                    <a:pt x="10093" y="171"/>
                  </a:lnTo>
                  <a:lnTo>
                    <a:pt x="12516" y="0"/>
                  </a:lnTo>
                  <a:lnTo>
                    <a:pt x="14938" y="171"/>
                  </a:lnTo>
                  <a:lnTo>
                    <a:pt x="18572" y="1195"/>
                  </a:lnTo>
                  <a:lnTo>
                    <a:pt x="19581" y="1878"/>
                  </a:lnTo>
                  <a:lnTo>
                    <a:pt x="20591" y="2391"/>
                  </a:lnTo>
                  <a:lnTo>
                    <a:pt x="21600" y="3244"/>
                  </a:lnTo>
                  <a:lnTo>
                    <a:pt x="17159" y="7001"/>
                  </a:lnTo>
                  <a:lnTo>
                    <a:pt x="16150" y="6318"/>
                  </a:lnTo>
                  <a:lnTo>
                    <a:pt x="14938" y="5806"/>
                  </a:lnTo>
                  <a:lnTo>
                    <a:pt x="13727" y="5464"/>
                  </a:lnTo>
                  <a:lnTo>
                    <a:pt x="12516" y="5293"/>
                  </a:lnTo>
                  <a:lnTo>
                    <a:pt x="11305" y="5464"/>
                  </a:lnTo>
                  <a:lnTo>
                    <a:pt x="10093" y="5806"/>
                  </a:lnTo>
                  <a:lnTo>
                    <a:pt x="9084" y="6318"/>
                  </a:lnTo>
                  <a:lnTo>
                    <a:pt x="8075" y="7001"/>
                  </a:lnTo>
                  <a:lnTo>
                    <a:pt x="7267" y="7855"/>
                  </a:lnTo>
                  <a:lnTo>
                    <a:pt x="6662" y="8708"/>
                  </a:lnTo>
                  <a:lnTo>
                    <a:pt x="6258" y="9733"/>
                  </a:lnTo>
                  <a:lnTo>
                    <a:pt x="6258" y="11782"/>
                  </a:lnTo>
                  <a:lnTo>
                    <a:pt x="6662" y="12806"/>
                  </a:lnTo>
                  <a:lnTo>
                    <a:pt x="7267" y="13831"/>
                  </a:lnTo>
                  <a:lnTo>
                    <a:pt x="8075" y="14514"/>
                  </a:lnTo>
                  <a:lnTo>
                    <a:pt x="9084" y="15197"/>
                  </a:lnTo>
                  <a:lnTo>
                    <a:pt x="10093" y="15709"/>
                  </a:lnTo>
                  <a:lnTo>
                    <a:pt x="11305" y="16051"/>
                  </a:lnTo>
                  <a:lnTo>
                    <a:pt x="12516" y="16221"/>
                  </a:lnTo>
                  <a:lnTo>
                    <a:pt x="13727" y="16051"/>
                  </a:lnTo>
                  <a:lnTo>
                    <a:pt x="14938" y="15709"/>
                  </a:lnTo>
                  <a:lnTo>
                    <a:pt x="16150" y="15197"/>
                  </a:lnTo>
                  <a:lnTo>
                    <a:pt x="17159" y="14514"/>
                  </a:lnTo>
                  <a:lnTo>
                    <a:pt x="21600" y="18270"/>
                  </a:lnTo>
                  <a:lnTo>
                    <a:pt x="20591" y="19124"/>
                  </a:lnTo>
                  <a:lnTo>
                    <a:pt x="19581" y="19892"/>
                  </a:lnTo>
                  <a:lnTo>
                    <a:pt x="18572" y="20405"/>
                  </a:lnTo>
                  <a:lnTo>
                    <a:pt x="14938" y="21429"/>
                  </a:lnTo>
                  <a:lnTo>
                    <a:pt x="12516" y="2160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7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716980" y="10476206"/>
            <a:ext cx="4690958" cy="601781"/>
          </a:xfrm>
          <a:prstGeom prst="rect">
            <a:avLst/>
          </a:prstGeom>
        </p:spPr>
        <p:txBody>
          <a:bodyPr/>
          <a:lstStyle>
            <a:lvl1pPr indent="0">
              <a:defRPr sz="1800" spc="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9166303" y="10389189"/>
            <a:ext cx="196877" cy="254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indent="12700" algn="r">
              <a:defRPr sz="1400" spc="15">
                <a:latin typeface="Circe"/>
                <a:ea typeface="Circe"/>
                <a:cs typeface="Circe"/>
                <a:sym typeface="Circ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5" name="Группа 7"/>
          <p:cNvGrpSpPr/>
          <p:nvPr/>
        </p:nvGrpSpPr>
        <p:grpSpPr>
          <a:xfrm>
            <a:off x="1057558" y="544485"/>
            <a:ext cx="157064" cy="2031353"/>
            <a:chOff x="0" y="0"/>
            <a:chExt cx="157063" cy="2031351"/>
          </a:xfrm>
        </p:grpSpPr>
        <p:sp>
          <p:nvSpPr>
            <p:cNvPr id="3" name="object 4"/>
            <p:cNvSpPr/>
            <p:nvPr/>
          </p:nvSpPr>
          <p:spPr>
            <a:xfrm>
              <a:off x="0" y="471189"/>
              <a:ext cx="157064" cy="1141326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" name="object 5"/>
            <p:cNvSpPr/>
            <p:nvPr/>
          </p:nvSpPr>
          <p:spPr>
            <a:xfrm flipV="1">
              <a:off x="157062" y="0"/>
              <a:ext cx="1" cy="2031352"/>
            </a:xfrm>
            <a:prstGeom prst="line">
              <a:avLst/>
            </a:prstGeom>
            <a:noFill/>
            <a:ln w="20941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9" name="Группа 10"/>
          <p:cNvGrpSpPr/>
          <p:nvPr/>
        </p:nvGrpSpPr>
        <p:grpSpPr>
          <a:xfrm>
            <a:off x="1689964" y="10250720"/>
            <a:ext cx="16718163" cy="289838"/>
            <a:chOff x="0" y="0"/>
            <a:chExt cx="16718162" cy="289836"/>
          </a:xfrm>
        </p:grpSpPr>
        <p:sp>
          <p:nvSpPr>
            <p:cNvPr id="6" name="object 5"/>
            <p:cNvSpPr/>
            <p:nvPr/>
          </p:nvSpPr>
          <p:spPr>
            <a:xfrm>
              <a:off x="162229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163467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" name="object 7"/>
            <p:cNvSpPr/>
            <p:nvPr/>
          </p:nvSpPr>
          <p:spPr>
            <a:xfrm>
              <a:off x="164705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" name="object 8"/>
            <p:cNvSpPr/>
            <p:nvPr/>
          </p:nvSpPr>
          <p:spPr>
            <a:xfrm>
              <a:off x="165943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" name="object 9"/>
            <p:cNvSpPr/>
            <p:nvPr/>
          </p:nvSpPr>
          <p:spPr>
            <a:xfrm>
              <a:off x="167181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" name="object 10"/>
            <p:cNvSpPr/>
            <p:nvPr/>
          </p:nvSpPr>
          <p:spPr>
            <a:xfrm>
              <a:off x="1424220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" name="object 11"/>
            <p:cNvSpPr/>
            <p:nvPr/>
          </p:nvSpPr>
          <p:spPr>
            <a:xfrm>
              <a:off x="143660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" name="object 12"/>
            <p:cNvSpPr/>
            <p:nvPr/>
          </p:nvSpPr>
          <p:spPr>
            <a:xfrm>
              <a:off x="144897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" name="object 13"/>
            <p:cNvSpPr/>
            <p:nvPr/>
          </p:nvSpPr>
          <p:spPr>
            <a:xfrm>
              <a:off x="1461359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5" name="object 14"/>
            <p:cNvSpPr/>
            <p:nvPr/>
          </p:nvSpPr>
          <p:spPr>
            <a:xfrm>
              <a:off x="147373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6" name="object 15"/>
            <p:cNvSpPr/>
            <p:nvPr/>
          </p:nvSpPr>
          <p:spPr>
            <a:xfrm>
              <a:off x="1486119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7" name="object 16"/>
            <p:cNvSpPr/>
            <p:nvPr/>
          </p:nvSpPr>
          <p:spPr>
            <a:xfrm>
              <a:off x="1362321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8" name="object 17"/>
            <p:cNvSpPr/>
            <p:nvPr/>
          </p:nvSpPr>
          <p:spPr>
            <a:xfrm>
              <a:off x="137470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9" name="object 18"/>
            <p:cNvSpPr/>
            <p:nvPr/>
          </p:nvSpPr>
          <p:spPr>
            <a:xfrm>
              <a:off x="138708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/>
            <p:nvPr/>
          </p:nvSpPr>
          <p:spPr>
            <a:xfrm>
              <a:off x="1399460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1" name="object 20"/>
            <p:cNvSpPr/>
            <p:nvPr/>
          </p:nvSpPr>
          <p:spPr>
            <a:xfrm>
              <a:off x="1411840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2" name="object 21"/>
            <p:cNvSpPr/>
            <p:nvPr/>
          </p:nvSpPr>
          <p:spPr>
            <a:xfrm>
              <a:off x="130042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3" name="object 22"/>
            <p:cNvSpPr/>
            <p:nvPr/>
          </p:nvSpPr>
          <p:spPr>
            <a:xfrm>
              <a:off x="1312802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4" name="object 23"/>
            <p:cNvSpPr/>
            <p:nvPr/>
          </p:nvSpPr>
          <p:spPr>
            <a:xfrm>
              <a:off x="132518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5" name="object 24"/>
            <p:cNvSpPr/>
            <p:nvPr/>
          </p:nvSpPr>
          <p:spPr>
            <a:xfrm>
              <a:off x="1337561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6" name="object 25"/>
            <p:cNvSpPr/>
            <p:nvPr/>
          </p:nvSpPr>
          <p:spPr>
            <a:xfrm>
              <a:off x="1349942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7" name="object 26"/>
            <p:cNvSpPr/>
            <p:nvPr/>
          </p:nvSpPr>
          <p:spPr>
            <a:xfrm>
              <a:off x="1238523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object 27"/>
            <p:cNvSpPr/>
            <p:nvPr/>
          </p:nvSpPr>
          <p:spPr>
            <a:xfrm>
              <a:off x="125090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object 28"/>
            <p:cNvSpPr/>
            <p:nvPr/>
          </p:nvSpPr>
          <p:spPr>
            <a:xfrm>
              <a:off x="126328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object 29"/>
            <p:cNvSpPr/>
            <p:nvPr/>
          </p:nvSpPr>
          <p:spPr>
            <a:xfrm>
              <a:off x="1275662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object 30"/>
            <p:cNvSpPr/>
            <p:nvPr/>
          </p:nvSpPr>
          <p:spPr>
            <a:xfrm>
              <a:off x="1288042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object 31"/>
            <p:cNvSpPr/>
            <p:nvPr/>
          </p:nvSpPr>
          <p:spPr>
            <a:xfrm>
              <a:off x="1176624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object 32"/>
            <p:cNvSpPr/>
            <p:nvPr/>
          </p:nvSpPr>
          <p:spPr>
            <a:xfrm>
              <a:off x="118900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object 33"/>
            <p:cNvSpPr/>
            <p:nvPr/>
          </p:nvSpPr>
          <p:spPr>
            <a:xfrm>
              <a:off x="1201384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object 34"/>
            <p:cNvSpPr/>
            <p:nvPr/>
          </p:nvSpPr>
          <p:spPr>
            <a:xfrm>
              <a:off x="1213764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object 35"/>
            <p:cNvSpPr/>
            <p:nvPr/>
          </p:nvSpPr>
          <p:spPr>
            <a:xfrm>
              <a:off x="1226143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object 36"/>
            <p:cNvSpPr/>
            <p:nvPr/>
          </p:nvSpPr>
          <p:spPr>
            <a:xfrm>
              <a:off x="1114726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object 37"/>
            <p:cNvSpPr/>
            <p:nvPr/>
          </p:nvSpPr>
          <p:spPr>
            <a:xfrm>
              <a:off x="112710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object 38"/>
            <p:cNvSpPr/>
            <p:nvPr/>
          </p:nvSpPr>
          <p:spPr>
            <a:xfrm>
              <a:off x="1139485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object 39"/>
            <p:cNvSpPr/>
            <p:nvPr/>
          </p:nvSpPr>
          <p:spPr>
            <a:xfrm>
              <a:off x="1151865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object 40"/>
            <p:cNvSpPr/>
            <p:nvPr/>
          </p:nvSpPr>
          <p:spPr>
            <a:xfrm>
              <a:off x="1164245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object 41"/>
            <p:cNvSpPr/>
            <p:nvPr/>
          </p:nvSpPr>
          <p:spPr>
            <a:xfrm>
              <a:off x="10528275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3" name="object 42"/>
            <p:cNvSpPr/>
            <p:nvPr/>
          </p:nvSpPr>
          <p:spPr>
            <a:xfrm>
              <a:off x="1065206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4" name="object 43"/>
            <p:cNvSpPr/>
            <p:nvPr/>
          </p:nvSpPr>
          <p:spPr>
            <a:xfrm>
              <a:off x="1077586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object 44"/>
            <p:cNvSpPr/>
            <p:nvPr/>
          </p:nvSpPr>
          <p:spPr>
            <a:xfrm>
              <a:off x="1089966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object 45"/>
            <p:cNvSpPr/>
            <p:nvPr/>
          </p:nvSpPr>
          <p:spPr>
            <a:xfrm>
              <a:off x="1102346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object 46"/>
            <p:cNvSpPr/>
            <p:nvPr/>
          </p:nvSpPr>
          <p:spPr>
            <a:xfrm>
              <a:off x="9909278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8" name="object 47"/>
            <p:cNvSpPr/>
            <p:nvPr/>
          </p:nvSpPr>
          <p:spPr>
            <a:xfrm>
              <a:off x="100330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object 48"/>
            <p:cNvSpPr/>
            <p:nvPr/>
          </p:nvSpPr>
          <p:spPr>
            <a:xfrm>
              <a:off x="1015687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object 49"/>
            <p:cNvSpPr/>
            <p:nvPr/>
          </p:nvSpPr>
          <p:spPr>
            <a:xfrm>
              <a:off x="1028067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1" name="object 50"/>
            <p:cNvSpPr/>
            <p:nvPr/>
          </p:nvSpPr>
          <p:spPr>
            <a:xfrm>
              <a:off x="104044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2" name="object 51"/>
            <p:cNvSpPr/>
            <p:nvPr/>
          </p:nvSpPr>
          <p:spPr>
            <a:xfrm>
              <a:off x="929029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object 52"/>
            <p:cNvSpPr/>
            <p:nvPr/>
          </p:nvSpPr>
          <p:spPr>
            <a:xfrm>
              <a:off x="94140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object 53"/>
            <p:cNvSpPr/>
            <p:nvPr/>
          </p:nvSpPr>
          <p:spPr>
            <a:xfrm>
              <a:off x="95378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" name="object 54"/>
            <p:cNvSpPr/>
            <p:nvPr/>
          </p:nvSpPr>
          <p:spPr>
            <a:xfrm>
              <a:off x="96616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6" name="object 55"/>
            <p:cNvSpPr/>
            <p:nvPr/>
          </p:nvSpPr>
          <p:spPr>
            <a:xfrm>
              <a:off x="97854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object 56"/>
            <p:cNvSpPr/>
            <p:nvPr/>
          </p:nvSpPr>
          <p:spPr>
            <a:xfrm>
              <a:off x="867130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object 57"/>
            <p:cNvSpPr/>
            <p:nvPr/>
          </p:nvSpPr>
          <p:spPr>
            <a:xfrm>
              <a:off x="87951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object 58"/>
            <p:cNvSpPr/>
            <p:nvPr/>
          </p:nvSpPr>
          <p:spPr>
            <a:xfrm>
              <a:off x="89189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0" name="object 59"/>
            <p:cNvSpPr/>
            <p:nvPr/>
          </p:nvSpPr>
          <p:spPr>
            <a:xfrm>
              <a:off x="90426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object 60"/>
            <p:cNvSpPr/>
            <p:nvPr/>
          </p:nvSpPr>
          <p:spPr>
            <a:xfrm>
              <a:off x="916649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2" name="object 61"/>
            <p:cNvSpPr/>
            <p:nvPr/>
          </p:nvSpPr>
          <p:spPr>
            <a:xfrm>
              <a:off x="80523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3" name="object 62"/>
            <p:cNvSpPr/>
            <p:nvPr/>
          </p:nvSpPr>
          <p:spPr>
            <a:xfrm>
              <a:off x="817610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4" name="object 63"/>
            <p:cNvSpPr/>
            <p:nvPr/>
          </p:nvSpPr>
          <p:spPr>
            <a:xfrm>
              <a:off x="829990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object 64"/>
            <p:cNvSpPr/>
            <p:nvPr/>
          </p:nvSpPr>
          <p:spPr>
            <a:xfrm>
              <a:off x="84237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object 65"/>
            <p:cNvSpPr/>
            <p:nvPr/>
          </p:nvSpPr>
          <p:spPr>
            <a:xfrm>
              <a:off x="85475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" name="object 66"/>
            <p:cNvSpPr/>
            <p:nvPr/>
          </p:nvSpPr>
          <p:spPr>
            <a:xfrm>
              <a:off x="743332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8" name="object 67"/>
            <p:cNvSpPr/>
            <p:nvPr/>
          </p:nvSpPr>
          <p:spPr>
            <a:xfrm>
              <a:off x="75571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9" name="object 68"/>
            <p:cNvSpPr/>
            <p:nvPr/>
          </p:nvSpPr>
          <p:spPr>
            <a:xfrm>
              <a:off x="768091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0" name="object 69"/>
            <p:cNvSpPr/>
            <p:nvPr/>
          </p:nvSpPr>
          <p:spPr>
            <a:xfrm>
              <a:off x="780471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1" name="object 70"/>
            <p:cNvSpPr/>
            <p:nvPr/>
          </p:nvSpPr>
          <p:spPr>
            <a:xfrm>
              <a:off x="792851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2" name="object 71"/>
            <p:cNvSpPr/>
            <p:nvPr/>
          </p:nvSpPr>
          <p:spPr>
            <a:xfrm>
              <a:off x="681433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3" name="object 72"/>
            <p:cNvSpPr/>
            <p:nvPr/>
          </p:nvSpPr>
          <p:spPr>
            <a:xfrm>
              <a:off x="693813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4" name="object 73"/>
            <p:cNvSpPr/>
            <p:nvPr/>
          </p:nvSpPr>
          <p:spPr>
            <a:xfrm>
              <a:off x="706193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5" name="object 74"/>
            <p:cNvSpPr/>
            <p:nvPr/>
          </p:nvSpPr>
          <p:spPr>
            <a:xfrm>
              <a:off x="718572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6" name="object 75"/>
            <p:cNvSpPr/>
            <p:nvPr/>
          </p:nvSpPr>
          <p:spPr>
            <a:xfrm>
              <a:off x="730952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7" name="object 76"/>
            <p:cNvSpPr/>
            <p:nvPr/>
          </p:nvSpPr>
          <p:spPr>
            <a:xfrm>
              <a:off x="6195350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8" name="object 77"/>
            <p:cNvSpPr/>
            <p:nvPr/>
          </p:nvSpPr>
          <p:spPr>
            <a:xfrm>
              <a:off x="63191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79" name="object 78"/>
            <p:cNvSpPr/>
            <p:nvPr/>
          </p:nvSpPr>
          <p:spPr>
            <a:xfrm>
              <a:off x="644294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0" name="object 79"/>
            <p:cNvSpPr/>
            <p:nvPr/>
          </p:nvSpPr>
          <p:spPr>
            <a:xfrm>
              <a:off x="656674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1" name="object 80"/>
            <p:cNvSpPr/>
            <p:nvPr/>
          </p:nvSpPr>
          <p:spPr>
            <a:xfrm>
              <a:off x="669053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2" name="object 81"/>
            <p:cNvSpPr/>
            <p:nvPr/>
          </p:nvSpPr>
          <p:spPr>
            <a:xfrm>
              <a:off x="5576352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3" name="object 82"/>
            <p:cNvSpPr/>
            <p:nvPr/>
          </p:nvSpPr>
          <p:spPr>
            <a:xfrm>
              <a:off x="309577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4" name="object 83"/>
            <p:cNvSpPr/>
            <p:nvPr/>
          </p:nvSpPr>
          <p:spPr>
            <a:xfrm>
              <a:off x="570015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5" name="object 84"/>
            <p:cNvSpPr/>
            <p:nvPr/>
          </p:nvSpPr>
          <p:spPr>
            <a:xfrm>
              <a:off x="582394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6" name="object 85"/>
            <p:cNvSpPr/>
            <p:nvPr/>
          </p:nvSpPr>
          <p:spPr>
            <a:xfrm>
              <a:off x="59477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7" name="object 86"/>
            <p:cNvSpPr/>
            <p:nvPr/>
          </p:nvSpPr>
          <p:spPr>
            <a:xfrm>
              <a:off x="607155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8" name="object 87"/>
            <p:cNvSpPr/>
            <p:nvPr/>
          </p:nvSpPr>
          <p:spPr>
            <a:xfrm>
              <a:off x="4957367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" name="object 88"/>
            <p:cNvSpPr/>
            <p:nvPr/>
          </p:nvSpPr>
          <p:spPr>
            <a:xfrm>
              <a:off x="2476783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" name="object 89"/>
            <p:cNvSpPr/>
            <p:nvPr/>
          </p:nvSpPr>
          <p:spPr>
            <a:xfrm>
              <a:off x="61898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" name="object 90"/>
            <p:cNvSpPr/>
            <p:nvPr/>
          </p:nvSpPr>
          <p:spPr>
            <a:xfrm>
              <a:off x="508116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" name="object 91"/>
            <p:cNvSpPr/>
            <p:nvPr/>
          </p:nvSpPr>
          <p:spPr>
            <a:xfrm>
              <a:off x="2600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" name="object 92"/>
            <p:cNvSpPr/>
            <p:nvPr/>
          </p:nvSpPr>
          <p:spPr>
            <a:xfrm>
              <a:off x="520496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" name="object 93"/>
            <p:cNvSpPr/>
            <p:nvPr/>
          </p:nvSpPr>
          <p:spPr>
            <a:xfrm>
              <a:off x="272438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5" name="object 94"/>
            <p:cNvSpPr/>
            <p:nvPr/>
          </p:nvSpPr>
          <p:spPr>
            <a:xfrm>
              <a:off x="532875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6" name="object 95"/>
            <p:cNvSpPr/>
            <p:nvPr/>
          </p:nvSpPr>
          <p:spPr>
            <a:xfrm>
              <a:off x="28481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7" name="object 96"/>
            <p:cNvSpPr/>
            <p:nvPr/>
          </p:nvSpPr>
          <p:spPr>
            <a:xfrm>
              <a:off x="545255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8" name="object 97"/>
            <p:cNvSpPr/>
            <p:nvPr/>
          </p:nvSpPr>
          <p:spPr>
            <a:xfrm>
              <a:off x="297198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9" name="object 98"/>
            <p:cNvSpPr/>
            <p:nvPr/>
          </p:nvSpPr>
          <p:spPr>
            <a:xfrm>
              <a:off x="4338381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0" name="object 99"/>
            <p:cNvSpPr/>
            <p:nvPr/>
          </p:nvSpPr>
          <p:spPr>
            <a:xfrm>
              <a:off x="1857796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1" name="object 100"/>
            <p:cNvSpPr/>
            <p:nvPr/>
          </p:nvSpPr>
          <p:spPr>
            <a:xfrm flipH="1">
              <a:off x="-1" y="166008"/>
              <a:ext cx="2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2" name="object 101"/>
            <p:cNvSpPr/>
            <p:nvPr/>
          </p:nvSpPr>
          <p:spPr>
            <a:xfrm>
              <a:off x="44621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object 102"/>
            <p:cNvSpPr/>
            <p:nvPr/>
          </p:nvSpPr>
          <p:spPr>
            <a:xfrm>
              <a:off x="19815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4" name="object 103"/>
            <p:cNvSpPr/>
            <p:nvPr/>
          </p:nvSpPr>
          <p:spPr>
            <a:xfrm flipH="1">
              <a:off x="12379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5" name="object 104"/>
            <p:cNvSpPr/>
            <p:nvPr/>
          </p:nvSpPr>
          <p:spPr>
            <a:xfrm>
              <a:off x="458597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6" name="object 105"/>
            <p:cNvSpPr/>
            <p:nvPr/>
          </p:nvSpPr>
          <p:spPr>
            <a:xfrm>
              <a:off x="210539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7" name="object 106"/>
            <p:cNvSpPr/>
            <p:nvPr/>
          </p:nvSpPr>
          <p:spPr>
            <a:xfrm>
              <a:off x="24759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object 107"/>
            <p:cNvSpPr/>
            <p:nvPr/>
          </p:nvSpPr>
          <p:spPr>
            <a:xfrm>
              <a:off x="470977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9" name="object 108"/>
            <p:cNvSpPr/>
            <p:nvPr/>
          </p:nvSpPr>
          <p:spPr>
            <a:xfrm>
              <a:off x="2229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0" name="object 109"/>
            <p:cNvSpPr/>
            <p:nvPr/>
          </p:nvSpPr>
          <p:spPr>
            <a:xfrm>
              <a:off x="3713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object 110"/>
            <p:cNvSpPr/>
            <p:nvPr/>
          </p:nvSpPr>
          <p:spPr>
            <a:xfrm>
              <a:off x="483356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2" name="object 111"/>
            <p:cNvSpPr/>
            <p:nvPr/>
          </p:nvSpPr>
          <p:spPr>
            <a:xfrm>
              <a:off x="23529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object 112"/>
            <p:cNvSpPr/>
            <p:nvPr/>
          </p:nvSpPr>
          <p:spPr>
            <a:xfrm>
              <a:off x="4951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object 113"/>
            <p:cNvSpPr/>
            <p:nvPr/>
          </p:nvSpPr>
          <p:spPr>
            <a:xfrm>
              <a:off x="3719394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" name="object 114"/>
            <p:cNvSpPr/>
            <p:nvPr/>
          </p:nvSpPr>
          <p:spPr>
            <a:xfrm>
              <a:off x="1238809" y="166008"/>
              <a:ext cx="1" cy="123829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" name="object 115"/>
            <p:cNvSpPr/>
            <p:nvPr/>
          </p:nvSpPr>
          <p:spPr>
            <a:xfrm>
              <a:off x="38431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7" name="object 116"/>
            <p:cNvSpPr/>
            <p:nvPr/>
          </p:nvSpPr>
          <p:spPr>
            <a:xfrm>
              <a:off x="1362608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8" name="object 117"/>
            <p:cNvSpPr/>
            <p:nvPr/>
          </p:nvSpPr>
          <p:spPr>
            <a:xfrm>
              <a:off x="396698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9" name="object 118"/>
            <p:cNvSpPr/>
            <p:nvPr/>
          </p:nvSpPr>
          <p:spPr>
            <a:xfrm>
              <a:off x="148640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object 119"/>
            <p:cNvSpPr/>
            <p:nvPr/>
          </p:nvSpPr>
          <p:spPr>
            <a:xfrm>
              <a:off x="409078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1" name="object 120"/>
            <p:cNvSpPr/>
            <p:nvPr/>
          </p:nvSpPr>
          <p:spPr>
            <a:xfrm>
              <a:off x="161020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object 121"/>
            <p:cNvSpPr/>
            <p:nvPr/>
          </p:nvSpPr>
          <p:spPr>
            <a:xfrm>
              <a:off x="421458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object 122"/>
            <p:cNvSpPr/>
            <p:nvPr/>
          </p:nvSpPr>
          <p:spPr>
            <a:xfrm>
              <a:off x="1733999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object 123"/>
            <p:cNvSpPr/>
            <p:nvPr/>
          </p:nvSpPr>
          <p:spPr>
            <a:xfrm>
              <a:off x="3224194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5" name="object 124"/>
            <p:cNvSpPr/>
            <p:nvPr/>
          </p:nvSpPr>
          <p:spPr>
            <a:xfrm>
              <a:off x="743621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object 125"/>
            <p:cNvSpPr/>
            <p:nvPr/>
          </p:nvSpPr>
          <p:spPr>
            <a:xfrm>
              <a:off x="334799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7" name="object 126"/>
            <p:cNvSpPr/>
            <p:nvPr/>
          </p:nvSpPr>
          <p:spPr>
            <a:xfrm>
              <a:off x="86741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8" name="object 127"/>
            <p:cNvSpPr/>
            <p:nvPr/>
          </p:nvSpPr>
          <p:spPr>
            <a:xfrm>
              <a:off x="347180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object 128"/>
            <p:cNvSpPr/>
            <p:nvPr/>
          </p:nvSpPr>
          <p:spPr>
            <a:xfrm>
              <a:off x="991216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0" name="object 129"/>
            <p:cNvSpPr/>
            <p:nvPr/>
          </p:nvSpPr>
          <p:spPr>
            <a:xfrm>
              <a:off x="35955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1" name="object 130"/>
            <p:cNvSpPr/>
            <p:nvPr/>
          </p:nvSpPr>
          <p:spPr>
            <a:xfrm>
              <a:off x="1115013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2" name="object 131"/>
            <p:cNvSpPr/>
            <p:nvPr/>
          </p:nvSpPr>
          <p:spPr>
            <a:xfrm>
              <a:off x="1498498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3" name="object 132"/>
            <p:cNvSpPr/>
            <p:nvPr/>
          </p:nvSpPr>
          <p:spPr>
            <a:xfrm>
              <a:off x="151087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4" name="object 133"/>
            <p:cNvSpPr/>
            <p:nvPr/>
          </p:nvSpPr>
          <p:spPr>
            <a:xfrm>
              <a:off x="152325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5" name="object 134"/>
            <p:cNvSpPr/>
            <p:nvPr/>
          </p:nvSpPr>
          <p:spPr>
            <a:xfrm>
              <a:off x="153563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6" name="object 135"/>
            <p:cNvSpPr/>
            <p:nvPr/>
          </p:nvSpPr>
          <p:spPr>
            <a:xfrm>
              <a:off x="15480186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7" name="object 136"/>
            <p:cNvSpPr/>
            <p:nvPr/>
          </p:nvSpPr>
          <p:spPr>
            <a:xfrm>
              <a:off x="15603985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8" name="object 137"/>
            <p:cNvSpPr/>
            <p:nvPr/>
          </p:nvSpPr>
          <p:spPr>
            <a:xfrm>
              <a:off x="15727782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39" name="object 138"/>
            <p:cNvSpPr/>
            <p:nvPr/>
          </p:nvSpPr>
          <p:spPr>
            <a:xfrm>
              <a:off x="15851580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0" name="object 139"/>
            <p:cNvSpPr/>
            <p:nvPr/>
          </p:nvSpPr>
          <p:spPr>
            <a:xfrm>
              <a:off x="15975377" y="207273"/>
              <a:ext cx="1" cy="825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object 140"/>
            <p:cNvSpPr/>
            <p:nvPr/>
          </p:nvSpPr>
          <p:spPr>
            <a:xfrm>
              <a:off x="15603985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2" name="object 141"/>
            <p:cNvSpPr/>
            <p:nvPr/>
          </p:nvSpPr>
          <p:spPr>
            <a:xfrm>
              <a:off x="15975376" y="934"/>
              <a:ext cx="1" cy="165064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3" name="object 142"/>
            <p:cNvSpPr/>
            <p:nvPr/>
          </p:nvSpPr>
          <p:spPr>
            <a:xfrm>
              <a:off x="15913468" y="21567"/>
              <a:ext cx="123798" cy="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object 143"/>
            <p:cNvSpPr/>
            <p:nvPr/>
          </p:nvSpPr>
          <p:spPr>
            <a:xfrm>
              <a:off x="16099173" y="946"/>
              <a:ext cx="1" cy="288891"/>
            </a:xfrm>
            <a:prstGeom prst="line">
              <a:avLst/>
            </a:prstGeom>
            <a:noFill/>
            <a:ln w="4253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5" name="object 144"/>
            <p:cNvSpPr/>
            <p:nvPr/>
          </p:nvSpPr>
          <p:spPr>
            <a:xfrm>
              <a:off x="15603983" y="893"/>
              <a:ext cx="101840" cy="12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72" y="0"/>
                  </a:moveTo>
                  <a:lnTo>
                    <a:pt x="0" y="0"/>
                  </a:lnTo>
                  <a:lnTo>
                    <a:pt x="0" y="7211"/>
                  </a:lnTo>
                  <a:lnTo>
                    <a:pt x="10245" y="7430"/>
                  </a:lnTo>
                  <a:lnTo>
                    <a:pt x="12296" y="8879"/>
                  </a:lnTo>
                  <a:lnTo>
                    <a:pt x="13039" y="11524"/>
                  </a:lnTo>
                  <a:lnTo>
                    <a:pt x="11540" y="13568"/>
                  </a:lnTo>
                  <a:lnTo>
                    <a:pt x="8772" y="14388"/>
                  </a:lnTo>
                  <a:lnTo>
                    <a:pt x="0" y="14388"/>
                  </a:lnTo>
                  <a:lnTo>
                    <a:pt x="0" y="21600"/>
                  </a:lnTo>
                  <a:lnTo>
                    <a:pt x="8772" y="21600"/>
                  </a:lnTo>
                  <a:lnTo>
                    <a:pt x="10684" y="21484"/>
                  </a:lnTo>
                  <a:lnTo>
                    <a:pt x="19401" y="16535"/>
                  </a:lnTo>
                  <a:lnTo>
                    <a:pt x="21600" y="8573"/>
                  </a:lnTo>
                  <a:lnTo>
                    <a:pt x="20654" y="6240"/>
                  </a:lnTo>
                  <a:lnTo>
                    <a:pt x="19119" y="4177"/>
                  </a:lnTo>
                  <a:lnTo>
                    <a:pt x="17081" y="2452"/>
                  </a:lnTo>
                  <a:lnTo>
                    <a:pt x="14621" y="1136"/>
                  </a:lnTo>
                  <a:lnTo>
                    <a:pt x="11824" y="295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148" name="object 145"/>
            <p:cNvGrpSpPr/>
            <p:nvPr/>
          </p:nvGrpSpPr>
          <p:grpSpPr>
            <a:xfrm>
              <a:off x="15736307" y="0"/>
              <a:ext cx="141964" cy="166327"/>
              <a:chOff x="0" y="0"/>
              <a:chExt cx="141963" cy="166326"/>
            </a:xfrm>
          </p:grpSpPr>
          <p:sp>
            <p:nvSpPr>
              <p:cNvPr id="146" name="Фигура"/>
              <p:cNvSpPr/>
              <p:nvPr/>
            </p:nvSpPr>
            <p:spPr>
              <a:xfrm>
                <a:off x="0" y="0"/>
                <a:ext cx="141964" cy="166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63" y="0"/>
                    </a:moveTo>
                    <a:lnTo>
                      <a:pt x="6872" y="1191"/>
                    </a:lnTo>
                    <a:lnTo>
                      <a:pt x="2371" y="4501"/>
                    </a:lnTo>
                    <a:lnTo>
                      <a:pt x="154" y="9126"/>
                    </a:lnTo>
                    <a:lnTo>
                      <a:pt x="0" y="10839"/>
                    </a:lnTo>
                    <a:lnTo>
                      <a:pt x="162" y="12537"/>
                    </a:lnTo>
                    <a:lnTo>
                      <a:pt x="2417" y="17150"/>
                    </a:lnTo>
                    <a:lnTo>
                      <a:pt x="6927" y="20437"/>
                    </a:lnTo>
                    <a:lnTo>
                      <a:pt x="12653" y="21600"/>
                    </a:lnTo>
                    <a:lnTo>
                      <a:pt x="12677" y="21600"/>
                    </a:lnTo>
                    <a:lnTo>
                      <a:pt x="18400" y="20428"/>
                    </a:lnTo>
                    <a:lnTo>
                      <a:pt x="21600" y="18436"/>
                    </a:lnTo>
                    <a:lnTo>
                      <a:pt x="18790" y="16154"/>
                    </a:lnTo>
                    <a:lnTo>
                      <a:pt x="11514" y="16154"/>
                    </a:lnTo>
                    <a:lnTo>
                      <a:pt x="9682" y="15609"/>
                    </a:lnTo>
                    <a:lnTo>
                      <a:pt x="8056" y="14571"/>
                    </a:lnTo>
                    <a:lnTo>
                      <a:pt x="7089" y="13415"/>
                    </a:lnTo>
                    <a:lnTo>
                      <a:pt x="6514" y="11891"/>
                    </a:lnTo>
                    <a:lnTo>
                      <a:pt x="6374" y="9858"/>
                    </a:lnTo>
                    <a:lnTo>
                      <a:pt x="7003" y="8285"/>
                    </a:lnTo>
                    <a:lnTo>
                      <a:pt x="8201" y="6906"/>
                    </a:lnTo>
                    <a:lnTo>
                      <a:pt x="9556" y="6064"/>
                    </a:lnTo>
                    <a:lnTo>
                      <a:pt x="11336" y="5560"/>
                    </a:lnTo>
                    <a:lnTo>
                      <a:pt x="13699" y="5431"/>
                    </a:lnTo>
                    <a:lnTo>
                      <a:pt x="18881" y="5431"/>
                    </a:lnTo>
                    <a:lnTo>
                      <a:pt x="21522" y="3098"/>
                    </a:lnTo>
                    <a:lnTo>
                      <a:pt x="20005" y="2008"/>
                    </a:lnTo>
                    <a:lnTo>
                      <a:pt x="18328" y="1144"/>
                    </a:lnTo>
                    <a:lnTo>
                      <a:pt x="16513" y="515"/>
                    </a:lnTo>
                    <a:lnTo>
                      <a:pt x="14584" y="130"/>
                    </a:lnTo>
                    <a:lnTo>
                      <a:pt x="125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Фигура"/>
              <p:cNvSpPr/>
              <p:nvPr/>
            </p:nvSpPr>
            <p:spPr>
              <a:xfrm>
                <a:off x="75673" y="41819"/>
                <a:ext cx="48423" cy="82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27" y="18752"/>
                    </a:moveTo>
                    <a:lnTo>
                      <a:pt x="12264" y="20395"/>
                    </a:lnTo>
                    <a:lnTo>
                      <a:pt x="7022" y="21371"/>
                    </a:lnTo>
                    <a:lnTo>
                      <a:pt x="0" y="21600"/>
                    </a:lnTo>
                    <a:lnTo>
                      <a:pt x="21333" y="21600"/>
                    </a:lnTo>
                    <a:lnTo>
                      <a:pt x="16227" y="18752"/>
                    </a:lnTo>
                    <a:close/>
                    <a:moveTo>
                      <a:pt x="21600" y="0"/>
                    </a:moveTo>
                    <a:lnTo>
                      <a:pt x="6406" y="0"/>
                    </a:lnTo>
                    <a:lnTo>
                      <a:pt x="11867" y="1055"/>
                    </a:lnTo>
                    <a:lnTo>
                      <a:pt x="16553" y="3064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5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7" r:id="rId3"/>
    <p:sldLayoutId id="2147483658" r:id="rId4"/>
    <p:sldLayoutId id="2147483661" r:id="rId5"/>
    <p:sldLayoutId id="2147483662" r:id="rId6"/>
  </p:sldLayoutIdLst>
  <p:transition spd="med"/>
  <p:hf hdr="0" dt="0"/>
  <p:txStyles>
    <p:title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1pPr>
      <a:lvl2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2pPr>
      <a:lvl3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3pPr>
      <a:lvl4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4pPr>
      <a:lvl5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5pPr>
      <a:lvl6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6pPr>
      <a:lvl7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7pPr>
      <a:lvl8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8pPr>
      <a:lvl9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900" b="1" i="0" u="none" strike="noStrike" cap="none" spc="0" baseline="0">
          <a:ln>
            <a:noFill/>
          </a:ln>
          <a:solidFill>
            <a:srgbClr val="000000"/>
          </a:solidFill>
          <a:uFillTx/>
          <a:latin typeface="Circe"/>
          <a:ea typeface="Circe"/>
          <a:cs typeface="Circe"/>
          <a:sym typeface="Circe"/>
        </a:defRPr>
      </a:lvl9pPr>
    </p:titleStyle>
    <p:bodyStyle>
      <a:lvl1pPr marL="0" marR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1pPr>
      <a:lvl2pPr marL="0" marR="0" indent="457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2pPr>
      <a:lvl3pPr marL="0" marR="0" indent="914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3pPr>
      <a:lvl4pPr marL="0" marR="0" indent="1371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4pPr>
      <a:lvl5pPr marL="0" marR="0" indent="18288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5pPr>
      <a:lvl6pPr marL="0" marR="0" indent="2286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6pPr>
      <a:lvl7pPr marL="0" marR="0" indent="27432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7pPr>
      <a:lvl8pPr marL="0" marR="0" indent="32004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8pPr>
      <a:lvl9pPr marL="0" marR="0" indent="3657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0" baseline="0">
          <a:ln>
            <a:noFill/>
          </a:ln>
          <a:solidFill>
            <a:srgbClr val="FFFFFF"/>
          </a:solidFill>
          <a:uFillTx/>
          <a:latin typeface="Circe Bold"/>
          <a:ea typeface="Circe Bold"/>
          <a:cs typeface="Circe Bold"/>
          <a:sym typeface="Circe Bold"/>
        </a:defRPr>
      </a:lvl9pPr>
    </p:bodyStyle>
    <p:otherStyle>
      <a:lvl1pPr marL="0" marR="0" indent="127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15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irc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st.ru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st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Заголовок 2"/>
          <p:cNvSpPr txBox="1">
            <a:spLocks noGrp="1"/>
          </p:cNvSpPr>
          <p:nvPr>
            <p:ph type="title"/>
          </p:nvPr>
        </p:nvSpPr>
        <p:spPr>
          <a:xfrm>
            <a:off x="11100013" y="2801012"/>
            <a:ext cx="6875450" cy="40135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68095">
              <a:defRPr sz="3275"/>
            </a:pPr>
            <a:r>
              <a:rPr lang="ru-RU" sz="4000" dirty="0"/>
              <a:t>Опыт применения диджитайзеров в государственном первичном эталоне </a:t>
            </a:r>
            <a:r>
              <a:rPr lang="ru-RU" sz="4000" dirty="0" smtClean="0"/>
              <a:t>ГЭТ </a:t>
            </a:r>
            <a:r>
              <a:rPr lang="ru-RU" sz="4000" dirty="0"/>
              <a:t>6-2016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при </a:t>
            </a:r>
            <a:r>
              <a:rPr lang="ru-RU" sz="4000" dirty="0"/>
              <a:t>измерении активности радионуклидов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/>
            </a:r>
            <a:br>
              <a:rPr dirty="0"/>
            </a:br>
            <a:endParaRPr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727" name="object 32">
            <a:hlinkClick r:id="rId2"/>
          </p:cNvPr>
          <p:cNvSpPr txBox="1"/>
          <p:nvPr/>
        </p:nvSpPr>
        <p:spPr>
          <a:xfrm rot="16200000">
            <a:off x="17305587" y="4661756"/>
            <a:ext cx="1406426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R="5080" indent="12700" algn="ctr">
              <a:lnSpc>
                <a:spcPct val="101099"/>
              </a:lnSpc>
              <a:defRPr sz="1600" spc="1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t>ww</a:t>
            </a:r>
            <a:r>
              <a:rPr spc="-45"/>
              <a:t>w</a:t>
            </a:r>
            <a:r>
              <a:rPr spc="5"/>
              <a:t>.vniim.ru</a:t>
            </a: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1480801" y="5939760"/>
            <a:ext cx="5264149" cy="9486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 fontScale="97500"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"/>
                <a:ea typeface="Circe"/>
                <a:cs typeface="Circe"/>
                <a:sym typeface="Circe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defTabSz="768095">
              <a:defRPr sz="3275"/>
            </a:pP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251933" y="6968692"/>
            <a:ext cx="6571610" cy="1732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 fontScale="82500" lnSpcReduction="20000"/>
          </a:bodyPr>
          <a:lstStyle>
            <a:lvl1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"/>
                <a:ea typeface="Circe"/>
                <a:cs typeface="Circe"/>
                <a:sym typeface="Circe"/>
              </a:defRPr>
            </a:lvl1pPr>
            <a:lvl2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2pPr>
            <a:lvl3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3pPr>
            <a:lvl4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4pPr>
            <a:lvl5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5pPr>
            <a:lvl6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6pPr>
            <a:lvl7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7pPr>
            <a:lvl8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8pPr>
            <a:lvl9pPr marL="0" marR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9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"/>
                <a:ea typeface="Circe"/>
                <a:cs typeface="Circe"/>
                <a:sym typeface="Circe"/>
              </a:defRPr>
            </a:lvl9pPr>
          </a:lstStyle>
          <a:p>
            <a:pPr defTabSz="768095">
              <a:defRPr sz="3275"/>
            </a:pPr>
            <a:r>
              <a:rPr lang="ru-RU" sz="2500" b="0" dirty="0"/>
              <a:t>Докладчик: Жуков Григорий Васильевич</a:t>
            </a:r>
          </a:p>
          <a:p>
            <a:pPr marL="1522413" indent="-1522413" defTabSz="768095">
              <a:defRPr sz="3275"/>
            </a:pPr>
            <a:r>
              <a:rPr lang="ru-RU" sz="2500" b="0" dirty="0"/>
              <a:t>Должность: и.о. руководителя отдела измерений ионизирующих излучений</a:t>
            </a:r>
          </a:p>
          <a:p>
            <a:pPr defTabSz="768095">
              <a:spcBef>
                <a:spcPts val="600"/>
              </a:spcBef>
              <a:defRPr sz="3275"/>
            </a:pPr>
            <a:r>
              <a:rPr lang="ru-RU" sz="2500" b="0" dirty="0"/>
              <a:t>Телефон: 	+7 911-217-1649</a:t>
            </a:r>
          </a:p>
          <a:p>
            <a:pPr defTabSz="768095">
              <a:defRPr sz="3275"/>
            </a:pPr>
            <a:r>
              <a:rPr lang="en-US" sz="2500" b="0" dirty="0"/>
              <a:t>E-mail</a:t>
            </a:r>
            <a:r>
              <a:rPr lang="ru-RU" sz="2500" b="0" dirty="0"/>
              <a:t>: 	</a:t>
            </a:r>
            <a:r>
              <a:rPr lang="en-US" sz="2500" b="0" dirty="0"/>
              <a:t>zgv@vniim.ru</a:t>
            </a:r>
            <a:r>
              <a:rPr lang="ru-RU" sz="2000" b="0" dirty="0"/>
              <a:t/>
            </a:r>
            <a:br>
              <a:rPr lang="ru-RU" sz="2000" b="0" dirty="0"/>
            </a:br>
            <a:endParaRPr lang="ru-RU" sz="2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12773482" cy="1339123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мёртвого времени на установке </a:t>
            </a:r>
            <a:r>
              <a:rPr lang="ru-RU" sz="4000" dirty="0"/>
              <a:t>4πγ-счёта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1116D-9CFE-6679-A8BD-19B2884898EA}"/>
              </a:ext>
            </a:extLst>
          </p:cNvPr>
          <p:cNvSpPr txBox="1"/>
          <p:nvPr/>
        </p:nvSpPr>
        <p:spPr>
          <a:xfrm>
            <a:off x="1758999" y="2406907"/>
            <a:ext cx="17261917" cy="2798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</a:pPr>
            <a:r>
              <a:rPr lang="ru-RU" sz="2800" dirty="0"/>
              <a:t>Для исследования влияния мёртвого времени на результаты измерений на установке 4πγ-счёта использованы два подхода:</a:t>
            </a:r>
          </a:p>
          <a:p>
            <a:pPr indent="538163" algn="just">
              <a:lnSpc>
                <a:spcPct val="107000"/>
              </a:lnSpc>
            </a:pPr>
            <a:r>
              <a:rPr lang="ru-RU" sz="2800" dirty="0"/>
              <a:t>1) Обработка длительного измерения </a:t>
            </a:r>
            <a:r>
              <a:rPr lang="ru-RU" sz="2800" baseline="30000" dirty="0"/>
              <a:t>166</a:t>
            </a:r>
            <a:r>
              <a:rPr lang="en-US" sz="2800" baseline="30000" dirty="0" err="1"/>
              <a:t>m</a:t>
            </a:r>
            <a:r>
              <a:rPr lang="en-US" sz="2800" dirty="0" err="1"/>
              <a:t>Ho</a:t>
            </a:r>
            <a:r>
              <a:rPr lang="ru-RU" sz="2800" dirty="0"/>
              <a:t> с изменением установленного продлеваемого мёртвого времени от 8 мкс до 200 мкс.</a:t>
            </a:r>
          </a:p>
          <a:p>
            <a:pPr indent="538163" algn="just"/>
            <a:r>
              <a:rPr lang="ru-RU" sz="2800" dirty="0"/>
              <a:t>2) Анализ изменения скорости счёта импульсов при измерении активности короткоживущего радионуклида </a:t>
            </a:r>
            <a:r>
              <a:rPr lang="ru-RU" sz="2800" baseline="30000" dirty="0"/>
              <a:t>68</a:t>
            </a:r>
            <a:r>
              <a:rPr lang="en-US" sz="2800" dirty="0"/>
              <a:t>Ga</a:t>
            </a:r>
            <a:r>
              <a:rPr lang="ru-RU" sz="2800" dirty="0"/>
              <a:t> (Т1/2 = 67,83 мин.).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D81D2A-A3D0-349D-FCFB-DA2CE6ED1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59" y="5116452"/>
            <a:ext cx="8764508" cy="4858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27C3CB-A7E2-8E17-D1CD-6387583872BB}"/>
              </a:ext>
            </a:extLst>
          </p:cNvPr>
          <p:cNvSpPr txBox="1"/>
          <p:nvPr/>
        </p:nvSpPr>
        <p:spPr>
          <a:xfrm>
            <a:off x="8369203" y="9904772"/>
            <a:ext cx="316899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Блок-схема установки УЭА-7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053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11272750" cy="1339123"/>
          </a:xfrm>
        </p:spPr>
        <p:txBody>
          <a:bodyPr>
            <a:normAutofit/>
          </a:bodyPr>
          <a:lstStyle/>
          <a:p>
            <a:r>
              <a:rPr lang="ru-RU" sz="4000" dirty="0"/>
              <a:t>Обработка длительного измерения </a:t>
            </a:r>
            <a:r>
              <a:rPr lang="ru-RU" sz="4000" baseline="30000" dirty="0"/>
              <a:t>166</a:t>
            </a:r>
            <a:r>
              <a:rPr lang="en-US" sz="4000" baseline="30000" dirty="0" err="1"/>
              <a:t>m</a:t>
            </a:r>
            <a:r>
              <a:rPr lang="en-US" sz="4000" dirty="0" err="1"/>
              <a:t>Ho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1116D-9CFE-6679-A8BD-19B2884898EA}"/>
              </a:ext>
            </a:extLst>
          </p:cNvPr>
          <p:cNvSpPr txBox="1"/>
          <p:nvPr/>
        </p:nvSpPr>
        <p:spPr>
          <a:xfrm>
            <a:off x="12669174" y="2481987"/>
            <a:ext cx="6623967" cy="6186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</a:rPr>
              <a:t>Время измерения 86000 с.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</a:rPr>
              <a:t>Количество интервалов по 100 с – 860.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</a:rPr>
              <a:t>Начальное значение мёртвого времени 8 мкс, конечное – 200 мкс.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</a:rPr>
              <a:t>Живое время при установленном мёртвом времени 8 мкс: 69,1 %. </a:t>
            </a:r>
          </a:p>
          <a:p>
            <a:pPr algn="just"/>
            <a:r>
              <a:rPr lang="ru-RU" sz="2400" dirty="0">
                <a:latin typeface="Calibri" panose="020F0502020204030204" pitchFamily="34" charset="0"/>
              </a:rPr>
              <a:t>Живое время при установленном мёртвом времени 200 мкс: </a:t>
            </a:r>
            <a:r>
              <a:rPr lang="ru-RU" sz="2400" b="1" dirty="0">
                <a:latin typeface="Calibri" panose="020F0502020204030204" pitchFamily="34" charset="0"/>
              </a:rPr>
              <a:t>0,013 %</a:t>
            </a:r>
            <a:r>
              <a:rPr lang="ru-RU" sz="2400" dirty="0">
                <a:latin typeface="Calibri" panose="020F0502020204030204" pitchFamily="34" charset="0"/>
              </a:rPr>
              <a:t>, что соответствует </a:t>
            </a:r>
            <a:br>
              <a:rPr lang="ru-RU" sz="2400" dirty="0">
                <a:latin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</a:rPr>
              <a:t>0,5 секунды за 1 час измерения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Calibri" panose="020F0502020204030204" pitchFamily="34" charset="0"/>
              </a:rPr>
              <a:t>(</a:t>
            </a:r>
            <a:r>
              <a:rPr lang="ru-RU" sz="2400" dirty="0">
                <a:latin typeface="Calibri" panose="020F0502020204030204" pitchFamily="34" charset="0"/>
              </a:rPr>
              <a:t>12 секунд за сутки). 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latin typeface="Calibri" panose="020F0502020204030204" pitchFamily="34" charset="0"/>
              </a:rPr>
              <a:t>Отличие средней скорости счёта импульсов при мёртвом времени 200 мкс от средней скорости счёта импульсов при мёртвом времени 8 мкс составляет </a:t>
            </a:r>
            <a:r>
              <a:rPr lang="ru-RU" sz="2400" b="1" dirty="0">
                <a:latin typeface="Calibri" panose="020F0502020204030204" pitchFamily="34" charset="0"/>
              </a:rPr>
              <a:t>0,15 %</a:t>
            </a:r>
            <a:r>
              <a:rPr lang="ru-RU" sz="24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77FADE-34C3-A296-E57A-16EB8C728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9" y="2481987"/>
            <a:ext cx="11732137" cy="74268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5251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6902813" cy="1339123"/>
          </a:xfrm>
        </p:spPr>
        <p:txBody>
          <a:bodyPr>
            <a:normAutofit/>
          </a:bodyPr>
          <a:lstStyle/>
          <a:p>
            <a:r>
              <a:rPr lang="ru-RU" dirty="0"/>
              <a:t>Обработка измерения</a:t>
            </a:r>
            <a:r>
              <a:rPr lang="ru-RU" sz="4000" dirty="0"/>
              <a:t> </a:t>
            </a:r>
            <a:r>
              <a:rPr lang="ru-RU" sz="4000" baseline="30000" dirty="0"/>
              <a:t>68</a:t>
            </a:r>
            <a:r>
              <a:rPr lang="en-US" sz="4000" dirty="0"/>
              <a:t>Ga</a:t>
            </a:r>
            <a:r>
              <a:rPr lang="ru-RU" sz="4000" dirty="0"/>
              <a:t> 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425E99-DBED-D12B-EACF-40D1243376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946" y="3287058"/>
            <a:ext cx="8686104" cy="583530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B236AF-1EC9-CE69-2CF3-30DAA2DD6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697" y="3287058"/>
            <a:ext cx="8671239" cy="583530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0341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6902813" cy="1339123"/>
          </a:xfrm>
        </p:spPr>
        <p:txBody>
          <a:bodyPr>
            <a:normAutofit/>
          </a:bodyPr>
          <a:lstStyle/>
          <a:p>
            <a:r>
              <a:rPr lang="ru-RU" dirty="0"/>
              <a:t>Обработка измерения</a:t>
            </a:r>
            <a:r>
              <a:rPr lang="ru-RU" sz="4000" dirty="0"/>
              <a:t> </a:t>
            </a:r>
            <a:r>
              <a:rPr lang="ru-RU" sz="4000" baseline="30000" dirty="0"/>
              <a:t>68</a:t>
            </a:r>
            <a:r>
              <a:rPr lang="en-US" sz="4000" dirty="0"/>
              <a:t>Ga</a:t>
            </a:r>
            <a:r>
              <a:rPr lang="ru-RU" sz="4000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C54F94-3B8E-8904-1DA7-8838682337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340" y="4039131"/>
            <a:ext cx="7956473" cy="4679707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08EA62-7491-C01D-9064-3E0C3B06B1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370" y="4039131"/>
            <a:ext cx="8219679" cy="4679707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A5E8FE-323B-E97F-CED2-2F0FA4CEA0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840" y="543322"/>
            <a:ext cx="5497560" cy="304447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672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68095">
              <a:defRPr sz="3275"/>
            </a:pPr>
            <a:r>
              <a:rPr lang="ru-RU" sz="4000" dirty="0">
                <a:ea typeface="Circe Light"/>
                <a:cs typeface="Circe Light"/>
              </a:rPr>
              <a:t>Заключение</a:t>
            </a:r>
            <a:r>
              <a:rPr lang="en-US" sz="4000" dirty="0">
                <a:ea typeface="Circe Light"/>
                <a:cs typeface="Circe Light"/>
              </a:rPr>
              <a:t/>
            </a:r>
            <a:br>
              <a:rPr lang="en-US" sz="4000" dirty="0">
                <a:ea typeface="Circe Light"/>
                <a:cs typeface="Circe Light"/>
              </a:rPr>
            </a:br>
            <a:endParaRPr sz="4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A5A962-46DD-70D4-41BD-5241A994E67E}"/>
              </a:ext>
            </a:extLst>
          </p:cNvPr>
          <p:cNvSpPr txBox="1"/>
          <p:nvPr/>
        </p:nvSpPr>
        <p:spPr>
          <a:xfrm>
            <a:off x="1215176" y="3091054"/>
            <a:ext cx="17673747" cy="48167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indent="538163">
              <a:spcBef>
                <a:spcPts val="600"/>
              </a:spcBef>
              <a:spcAft>
                <a:spcPts val="600"/>
              </a:spcAft>
            </a:pPr>
            <a:r>
              <a:rPr lang="ru-RU" sz="3600" dirty="0"/>
              <a:t>Использование диджитайзеров в составе ГЭТ 6-2016 позволяет: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увеличить верхний диапазон воспроизведения активности радионуклидов;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3600" dirty="0"/>
              <a:t>снизить неопределённость измерений за счёт исключения вклада мёртвого времени из бюджета неопределённости. </a:t>
            </a:r>
          </a:p>
          <a:p>
            <a:pPr indent="538163" algn="just">
              <a:spcBef>
                <a:spcPts val="3600"/>
              </a:spcBef>
              <a:spcAft>
                <a:spcPts val="600"/>
              </a:spcAft>
            </a:pPr>
            <a:r>
              <a:rPr lang="ru-RU" sz="3600" dirty="0"/>
              <a:t>Время измерения на высоких загрузках должно быть достаточно большим для уменьшения статистической составляющей неопределённости измерений, вследствие уменьшения количества регистрируемых импульсов из-за малого живого времени.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7749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object 4"/>
          <p:cNvSpPr txBox="1"/>
          <p:nvPr/>
        </p:nvSpPr>
        <p:spPr>
          <a:xfrm>
            <a:off x="10632621" y="4267301"/>
            <a:ext cx="6958693" cy="6001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defRPr sz="3900" b="1">
                <a:solidFill>
                  <a:srgbClr val="FFFFFF"/>
                </a:solidFill>
                <a:latin typeface="Circe"/>
                <a:ea typeface="Circe"/>
                <a:cs typeface="Circe"/>
                <a:sym typeface="Circe"/>
              </a:defRPr>
            </a:pPr>
            <a:r>
              <a:rPr lang="ru-RU" dirty="0"/>
              <a:t>Спасибо за внимание</a:t>
            </a:r>
            <a:r>
              <a:rPr lang="en-US" dirty="0"/>
              <a:t>!</a:t>
            </a:r>
          </a:p>
        </p:txBody>
      </p:sp>
      <p:sp>
        <p:nvSpPr>
          <p:cNvPr id="1224" name="object 32">
            <a:hlinkClick r:id="rId2"/>
          </p:cNvPr>
          <p:cNvSpPr txBox="1"/>
          <p:nvPr/>
        </p:nvSpPr>
        <p:spPr>
          <a:xfrm rot="16200000">
            <a:off x="17319080" y="4595966"/>
            <a:ext cx="1379440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R="5080" indent="12700" algn="ctr">
              <a:lnSpc>
                <a:spcPct val="101099"/>
              </a:lnSpc>
              <a:defRPr sz="1600" spc="10">
                <a:solidFill>
                  <a:srgbClr val="FFFFFF"/>
                </a:solidFill>
                <a:latin typeface="Circe Light"/>
                <a:ea typeface="Circe Light"/>
                <a:cs typeface="Circe Light"/>
                <a:sym typeface="Circe Light"/>
              </a:defRPr>
            </a:pPr>
            <a:r>
              <a:t>ww</a:t>
            </a:r>
            <a:r>
              <a:rPr spc="-45"/>
              <a:t>w</a:t>
            </a:r>
            <a:r>
              <a:rPr spc="5"/>
              <a:t>.vniim.ru</a:t>
            </a:r>
          </a:p>
        </p:txBody>
      </p:sp>
      <p:pic>
        <p:nvPicPr>
          <p:cNvPr id="1225" name="logo VNIIM_final-05.png" descr="logo VNIIM_final-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245" y="3718169"/>
            <a:ext cx="6258088" cy="1920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68095">
              <a:defRPr sz="3275"/>
            </a:pPr>
            <a:r>
              <a:rPr lang="ru-RU" sz="4000" dirty="0">
                <a:ea typeface="Circe Light"/>
                <a:cs typeface="Circe Light"/>
              </a:rPr>
              <a:t>Введение</a:t>
            </a:r>
            <a:endParaRPr sz="4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13" name="Подзаголовок 14"/>
          <p:cNvSpPr txBox="1">
            <a:spLocks noGrp="1"/>
          </p:cNvSpPr>
          <p:nvPr>
            <p:ph type="body" sz="quarter" idx="1"/>
          </p:nvPr>
        </p:nvSpPr>
        <p:spPr>
          <a:xfrm>
            <a:off x="1762879" y="2470418"/>
            <a:ext cx="16862584" cy="229223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768095">
              <a:defRPr sz="1512"/>
            </a:lvl1pPr>
          </a:lstStyle>
          <a:p>
            <a:pPr indent="538163" algn="just">
              <a:spcAft>
                <a:spcPts val="600"/>
              </a:spcAft>
            </a:pPr>
            <a:r>
              <a:rPr lang="ru-RU" sz="4000" dirty="0"/>
              <a:t>В период 2012-2016 годов в ФГУП «ВНИИМ им. Д.И. Менделеева» было выполнено совершенствование и утверждение в новом составе государственного первичного эталона единиц активности радионуклидов, удельной активности радионуклидов, потока и плотности потока альфа-, бета-частиц и фотонов радионуклидных источников ГЭТ 6-2016</a:t>
            </a:r>
            <a:r>
              <a:rPr lang="en-US" sz="4000" dirty="0"/>
              <a:t>.</a:t>
            </a:r>
          </a:p>
        </p:txBody>
      </p:sp>
      <p:sp>
        <p:nvSpPr>
          <p:cNvPr id="9" name="Подзаголовок 14"/>
          <p:cNvSpPr txBox="1">
            <a:spLocks noGrp="1"/>
          </p:cNvSpPr>
          <p:nvPr>
            <p:ph type="body" sz="quarter" idx="1"/>
          </p:nvPr>
        </p:nvSpPr>
        <p:spPr>
          <a:xfrm>
            <a:off x="4936838" y="9372925"/>
            <a:ext cx="9140258" cy="819050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1512"/>
            </a:lvl1pPr>
          </a:lstStyle>
          <a:p>
            <a:pPr algn="ctr"/>
            <a:r>
              <a:rPr lang="ru-RU" sz="2400" dirty="0"/>
              <a:t>Этапы совершенствования ГЭТ 6-2016</a:t>
            </a:r>
          </a:p>
        </p:txBody>
      </p:sp>
      <p:sp>
        <p:nvSpPr>
          <p:cNvPr id="1088" name="Rectangle 5">
            <a:extLst>
              <a:ext uri="{FF2B5EF4-FFF2-40B4-BE49-F238E27FC236}">
                <a16:creationId xmlns:a16="http://schemas.microsoft.com/office/drawing/2014/main" id="{3BFA4452-4743-DD0E-3106-3C8B6B71C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4684" y="6555068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УЭАП-1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-счет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9" name="Rectangle 5">
            <a:extLst>
              <a:ext uri="{FF2B5EF4-FFF2-40B4-BE49-F238E27FC236}">
                <a16:creationId xmlns:a16="http://schemas.microsoft.com/office/drawing/2014/main" id="{0D4C117F-C6D6-3377-6FE6-13D982AD6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3755" y="5291412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УЭА-6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TDCR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0" name="Rectangle 5">
            <a:extLst>
              <a:ext uri="{FF2B5EF4-FFF2-40B4-BE49-F238E27FC236}">
                <a16:creationId xmlns:a16="http://schemas.microsoft.com/office/drawing/2014/main" id="{865D8D49-F2C2-C2CC-9FA2-DA4D5B44C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030" y="6555068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УЭА-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Метод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совпадений</a:t>
            </a:r>
          </a:p>
        </p:txBody>
      </p:sp>
      <p:sp>
        <p:nvSpPr>
          <p:cNvPr id="1091" name="Rectangle 5">
            <a:extLst>
              <a:ext uri="{FF2B5EF4-FFF2-40B4-BE49-F238E27FC236}">
                <a16:creationId xmlns:a16="http://schemas.microsoft.com/office/drawing/2014/main" id="{4163BD7F-EB9B-7230-44D0-F3C2DD61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6967" y="5291412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УЭА-7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πγ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-счет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2" name="Rectangle 5">
            <a:extLst>
              <a:ext uri="{FF2B5EF4-FFF2-40B4-BE49-F238E27FC236}">
                <a16:creationId xmlns:a16="http://schemas.microsoft.com/office/drawing/2014/main" id="{CEC040EC-C56D-F002-97ED-A82266D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0955" y="6488393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УЭА-4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Ионизационная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камера</a:t>
            </a:r>
          </a:p>
        </p:txBody>
      </p:sp>
      <p:sp>
        <p:nvSpPr>
          <p:cNvPr id="1093" name="Прямоугольник 1092">
            <a:extLst>
              <a:ext uri="{FF2B5EF4-FFF2-40B4-BE49-F238E27FC236}">
                <a16:creationId xmlns:a16="http://schemas.microsoft.com/office/drawing/2014/main" id="{B4087CD1-FC13-68FB-64AE-9C978CD453A4}"/>
              </a:ext>
            </a:extLst>
          </p:cNvPr>
          <p:cNvSpPr/>
          <p:nvPr/>
        </p:nvSpPr>
        <p:spPr>
          <a:xfrm>
            <a:off x="5500060" y="8656397"/>
            <a:ext cx="87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2012</a:t>
            </a:r>
            <a:r>
              <a:rPr lang="ru-RU" sz="1200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г. </a:t>
            </a:r>
          </a:p>
        </p:txBody>
      </p:sp>
      <p:sp>
        <p:nvSpPr>
          <p:cNvPr id="1094" name="Rectangle 5">
            <a:extLst>
              <a:ext uri="{FF2B5EF4-FFF2-40B4-BE49-F238E27FC236}">
                <a16:creationId xmlns:a16="http://schemas.microsoft.com/office/drawing/2014/main" id="{D1B02DAF-7877-ED6A-50C5-B5022568D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31155" y="6488393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УЭАПП-2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πα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-счет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5" name="Прямоугольник 1094">
            <a:extLst>
              <a:ext uri="{FF2B5EF4-FFF2-40B4-BE49-F238E27FC236}">
                <a16:creationId xmlns:a16="http://schemas.microsoft.com/office/drawing/2014/main" id="{C7854B43-CE20-716B-B597-17A3CAD298F6}"/>
              </a:ext>
            </a:extLst>
          </p:cNvPr>
          <p:cNvSpPr/>
          <p:nvPr/>
        </p:nvSpPr>
        <p:spPr>
          <a:xfrm>
            <a:off x="6886045" y="8656398"/>
            <a:ext cx="87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2013</a:t>
            </a:r>
            <a:r>
              <a:rPr lang="ru-RU" sz="1200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г. </a:t>
            </a:r>
          </a:p>
        </p:txBody>
      </p:sp>
      <p:sp>
        <p:nvSpPr>
          <p:cNvPr id="1096" name="Прямоугольник 1095">
            <a:extLst>
              <a:ext uri="{FF2B5EF4-FFF2-40B4-BE49-F238E27FC236}">
                <a16:creationId xmlns:a16="http://schemas.microsoft.com/office/drawing/2014/main" id="{3F42ADD6-29F2-BCB3-7FAA-FF7E2B3ECEC3}"/>
              </a:ext>
            </a:extLst>
          </p:cNvPr>
          <p:cNvSpPr/>
          <p:nvPr/>
        </p:nvSpPr>
        <p:spPr>
          <a:xfrm>
            <a:off x="8328297" y="8656399"/>
            <a:ext cx="87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2014</a:t>
            </a:r>
            <a:r>
              <a:rPr lang="ru-RU" sz="1200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г. </a:t>
            </a:r>
          </a:p>
        </p:txBody>
      </p:sp>
      <p:sp>
        <p:nvSpPr>
          <p:cNvPr id="1097" name="Прямоугольник 1096">
            <a:extLst>
              <a:ext uri="{FF2B5EF4-FFF2-40B4-BE49-F238E27FC236}">
                <a16:creationId xmlns:a16="http://schemas.microsoft.com/office/drawing/2014/main" id="{51800766-1966-101C-60D1-2AF155D77898}"/>
              </a:ext>
            </a:extLst>
          </p:cNvPr>
          <p:cNvSpPr/>
          <p:nvPr/>
        </p:nvSpPr>
        <p:spPr>
          <a:xfrm>
            <a:off x="9736942" y="8683578"/>
            <a:ext cx="87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2015</a:t>
            </a:r>
            <a:r>
              <a:rPr lang="ru-RU" sz="1200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г.</a:t>
            </a:r>
            <a:r>
              <a:rPr lang="ru-RU" sz="1200" b="1" kern="1200" dirty="0">
                <a:solidFill>
                  <a:srgbClr val="FFFF99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1098" name="Прямоугольник 1097">
            <a:extLst>
              <a:ext uri="{FF2B5EF4-FFF2-40B4-BE49-F238E27FC236}">
                <a16:creationId xmlns:a16="http://schemas.microsoft.com/office/drawing/2014/main" id="{CCB8663B-F823-A6D1-7A6B-B2CA0488DB7B}"/>
              </a:ext>
            </a:extLst>
          </p:cNvPr>
          <p:cNvSpPr/>
          <p:nvPr/>
        </p:nvSpPr>
        <p:spPr>
          <a:xfrm>
            <a:off x="11469272" y="8683578"/>
            <a:ext cx="8762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2016</a:t>
            </a:r>
            <a:r>
              <a:rPr lang="ru-RU" sz="1200" b="1" kern="1200" dirty="0">
                <a:solidFill>
                  <a:schemeClr val="accent5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 г.</a:t>
            </a:r>
            <a:r>
              <a:rPr lang="ru-RU" sz="1200" b="1" kern="1200" dirty="0">
                <a:solidFill>
                  <a:srgbClr val="FFFF99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1099" name="Прямая со стрелкой 1098">
            <a:extLst>
              <a:ext uri="{FF2B5EF4-FFF2-40B4-BE49-F238E27FC236}">
                <a16:creationId xmlns:a16="http://schemas.microsoft.com/office/drawing/2014/main" id="{88E00403-4001-D4D4-2046-EADB81AB1C12}"/>
              </a:ext>
            </a:extLst>
          </p:cNvPr>
          <p:cNvCxnSpPr>
            <a:stCxn id="1088" idx="2"/>
          </p:cNvCxnSpPr>
          <p:nvPr/>
        </p:nvCxnSpPr>
        <p:spPr bwMode="auto">
          <a:xfrm flipH="1">
            <a:off x="5885345" y="7644096"/>
            <a:ext cx="3708" cy="835022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0" name="Прямая со стрелкой 1099">
            <a:extLst>
              <a:ext uri="{FF2B5EF4-FFF2-40B4-BE49-F238E27FC236}">
                <a16:creationId xmlns:a16="http://schemas.microsoft.com/office/drawing/2014/main" id="{3857AD92-D575-0277-036F-B8E1F28A50E1}"/>
              </a:ext>
            </a:extLst>
          </p:cNvPr>
          <p:cNvCxnSpPr>
            <a:cxnSpLocks/>
          </p:cNvCxnSpPr>
          <p:nvPr/>
        </p:nvCxnSpPr>
        <p:spPr bwMode="auto">
          <a:xfrm flipH="1">
            <a:off x="7324146" y="6380440"/>
            <a:ext cx="3708" cy="2112965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1" name="Прямая со стрелкой 1100">
            <a:extLst>
              <a:ext uri="{FF2B5EF4-FFF2-40B4-BE49-F238E27FC236}">
                <a16:creationId xmlns:a16="http://schemas.microsoft.com/office/drawing/2014/main" id="{D9B68F71-3D78-0CA4-7DED-7D8B5A74E903}"/>
              </a:ext>
            </a:extLst>
          </p:cNvPr>
          <p:cNvCxnSpPr>
            <a:cxnSpLocks/>
          </p:cNvCxnSpPr>
          <p:nvPr/>
        </p:nvCxnSpPr>
        <p:spPr bwMode="auto">
          <a:xfrm flipH="1">
            <a:off x="8758980" y="7658383"/>
            <a:ext cx="3708" cy="835022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2" name="Прямая со стрелкой 1101">
            <a:extLst>
              <a:ext uri="{FF2B5EF4-FFF2-40B4-BE49-F238E27FC236}">
                <a16:creationId xmlns:a16="http://schemas.microsoft.com/office/drawing/2014/main" id="{D7478B2B-4D66-34F4-5CCF-35EFBC04975B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71335" y="6371707"/>
            <a:ext cx="3708" cy="2112965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3" name="Прямая со стрелкой 1102">
            <a:extLst>
              <a:ext uri="{FF2B5EF4-FFF2-40B4-BE49-F238E27FC236}">
                <a16:creationId xmlns:a16="http://schemas.microsoft.com/office/drawing/2014/main" id="{8633280C-DE64-58FB-5C31-5F1519C437D0}"/>
              </a:ext>
            </a:extLst>
          </p:cNvPr>
          <p:cNvCxnSpPr>
            <a:cxnSpLocks/>
          </p:cNvCxnSpPr>
          <p:nvPr/>
        </p:nvCxnSpPr>
        <p:spPr bwMode="auto">
          <a:xfrm flipH="1">
            <a:off x="12362345" y="7898093"/>
            <a:ext cx="1854" cy="595312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4" name="Прямая соединительная линия 1103">
            <a:extLst>
              <a:ext uri="{FF2B5EF4-FFF2-40B4-BE49-F238E27FC236}">
                <a16:creationId xmlns:a16="http://schemas.microsoft.com/office/drawing/2014/main" id="{166AFC2D-94A9-D942-FAFA-F9F2FE21E292}"/>
              </a:ext>
            </a:extLst>
          </p:cNvPr>
          <p:cNvCxnSpPr>
            <a:stCxn id="1092" idx="2"/>
          </p:cNvCxnSpPr>
          <p:nvPr/>
        </p:nvCxnSpPr>
        <p:spPr bwMode="auto">
          <a:xfrm flipH="1">
            <a:off x="11595323" y="7577421"/>
            <a:ext cx="1" cy="320672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5" name="Прямая соединительная линия 1104">
            <a:extLst>
              <a:ext uri="{FF2B5EF4-FFF2-40B4-BE49-F238E27FC236}">
                <a16:creationId xmlns:a16="http://schemas.microsoft.com/office/drawing/2014/main" id="{1E545766-CC65-D02D-033C-2EAF0F7C8475}"/>
              </a:ext>
            </a:extLst>
          </p:cNvPr>
          <p:cNvCxnSpPr>
            <a:stCxn id="1094" idx="2"/>
          </p:cNvCxnSpPr>
          <p:nvPr/>
        </p:nvCxnSpPr>
        <p:spPr bwMode="auto">
          <a:xfrm flipH="1">
            <a:off x="13195523" y="7577421"/>
            <a:ext cx="1" cy="320672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6" name="Прямая соединительная линия 1105">
            <a:extLst>
              <a:ext uri="{FF2B5EF4-FFF2-40B4-BE49-F238E27FC236}">
                <a16:creationId xmlns:a16="http://schemas.microsoft.com/office/drawing/2014/main" id="{F8F3E4CF-DBD3-ABCE-BB0D-FC21171E29D2}"/>
              </a:ext>
            </a:extLst>
          </p:cNvPr>
          <p:cNvCxnSpPr>
            <a:cxnSpLocks/>
          </p:cNvCxnSpPr>
          <p:nvPr/>
        </p:nvCxnSpPr>
        <p:spPr bwMode="auto">
          <a:xfrm flipH="1">
            <a:off x="11595324" y="7898093"/>
            <a:ext cx="1600199" cy="0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7" name="Прямая со стрелкой 1106">
            <a:extLst>
              <a:ext uri="{FF2B5EF4-FFF2-40B4-BE49-F238E27FC236}">
                <a16:creationId xmlns:a16="http://schemas.microsoft.com/office/drawing/2014/main" id="{81277BD7-037A-745E-826E-5393A58FD386}"/>
              </a:ext>
            </a:extLst>
          </p:cNvPr>
          <p:cNvCxnSpPr>
            <a:cxnSpLocks/>
          </p:cNvCxnSpPr>
          <p:nvPr/>
        </p:nvCxnSpPr>
        <p:spPr bwMode="auto">
          <a:xfrm>
            <a:off x="5246514" y="8493405"/>
            <a:ext cx="7454108" cy="0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8" name="Скругленный прямоугольник 58499">
            <a:extLst>
              <a:ext uri="{FF2B5EF4-FFF2-40B4-BE49-F238E27FC236}">
                <a16:creationId xmlns:a16="http://schemas.microsoft.com/office/drawing/2014/main" id="{ED572D10-8C72-5691-220F-F920C13B9B60}"/>
              </a:ext>
            </a:extLst>
          </p:cNvPr>
          <p:cNvSpPr/>
          <p:nvPr/>
        </p:nvSpPr>
        <p:spPr bwMode="auto">
          <a:xfrm>
            <a:off x="12725624" y="8145742"/>
            <a:ext cx="1238250" cy="13525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83820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CCC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09" name="Прямоугольник 1108">
            <a:extLst>
              <a:ext uri="{FF2B5EF4-FFF2-40B4-BE49-F238E27FC236}">
                <a16:creationId xmlns:a16="http://schemas.microsoft.com/office/drawing/2014/main" id="{431DE882-42F9-EAAE-0149-C0CAB3A40C43}"/>
              </a:ext>
            </a:extLst>
          </p:cNvPr>
          <p:cNvSpPr/>
          <p:nvPr/>
        </p:nvSpPr>
        <p:spPr>
          <a:xfrm>
            <a:off x="12744673" y="8564067"/>
            <a:ext cx="1219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Утверждение нового </a:t>
            </a:r>
          </a:p>
          <a:p>
            <a:pPr algn="ctr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эталона</a:t>
            </a:r>
          </a:p>
        </p:txBody>
      </p:sp>
      <p:cxnSp>
        <p:nvCxnSpPr>
          <p:cNvPr id="1110" name="Прямая со стрелкой 1109">
            <a:extLst>
              <a:ext uri="{FF2B5EF4-FFF2-40B4-BE49-F238E27FC236}">
                <a16:creationId xmlns:a16="http://schemas.microsoft.com/office/drawing/2014/main" id="{D0C4E0D2-0528-514D-B6D2-ABABD6BB17C5}"/>
              </a:ext>
            </a:extLst>
          </p:cNvPr>
          <p:cNvCxnSpPr>
            <a:cxnSpLocks/>
          </p:cNvCxnSpPr>
          <p:nvPr/>
        </p:nvCxnSpPr>
        <p:spPr bwMode="auto">
          <a:xfrm>
            <a:off x="5290565" y="9256197"/>
            <a:ext cx="7454108" cy="0"/>
          </a:xfrm>
          <a:prstGeom prst="straightConnector1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1" name="Прямая соединительная линия 1110">
            <a:extLst>
              <a:ext uri="{FF2B5EF4-FFF2-40B4-BE49-F238E27FC236}">
                <a16:creationId xmlns:a16="http://schemas.microsoft.com/office/drawing/2014/main" id="{7BEA5EB1-041F-3C86-4668-F7D574405316}"/>
              </a:ext>
            </a:extLst>
          </p:cNvPr>
          <p:cNvCxnSpPr>
            <a:cxnSpLocks/>
          </p:cNvCxnSpPr>
          <p:nvPr/>
        </p:nvCxnSpPr>
        <p:spPr bwMode="auto">
          <a:xfrm>
            <a:off x="6553421" y="8479118"/>
            <a:ext cx="0" cy="771525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2" name="Прямая соединительная линия 1111">
            <a:extLst>
              <a:ext uri="{FF2B5EF4-FFF2-40B4-BE49-F238E27FC236}">
                <a16:creationId xmlns:a16="http://schemas.microsoft.com/office/drawing/2014/main" id="{ECE3FFD0-BB28-7C58-2E99-E84A62283CA5}"/>
              </a:ext>
            </a:extLst>
          </p:cNvPr>
          <p:cNvCxnSpPr>
            <a:cxnSpLocks/>
          </p:cNvCxnSpPr>
          <p:nvPr/>
        </p:nvCxnSpPr>
        <p:spPr bwMode="auto">
          <a:xfrm>
            <a:off x="7992492" y="8484672"/>
            <a:ext cx="0" cy="771525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3" name="Прямая соединительная линия 1112">
            <a:extLst>
              <a:ext uri="{FF2B5EF4-FFF2-40B4-BE49-F238E27FC236}">
                <a16:creationId xmlns:a16="http://schemas.microsoft.com/office/drawing/2014/main" id="{881472E7-70E4-B1A7-5BE0-4CDF8BE7AB6C}"/>
              </a:ext>
            </a:extLst>
          </p:cNvPr>
          <p:cNvCxnSpPr>
            <a:cxnSpLocks/>
          </p:cNvCxnSpPr>
          <p:nvPr/>
        </p:nvCxnSpPr>
        <p:spPr bwMode="auto">
          <a:xfrm>
            <a:off x="9511730" y="8479117"/>
            <a:ext cx="0" cy="771525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4" name="Прямая соединительная линия 1113">
            <a:extLst>
              <a:ext uri="{FF2B5EF4-FFF2-40B4-BE49-F238E27FC236}">
                <a16:creationId xmlns:a16="http://schemas.microsoft.com/office/drawing/2014/main" id="{CDE6AD43-0514-A892-2624-7253FA2F525B}"/>
              </a:ext>
            </a:extLst>
          </p:cNvPr>
          <p:cNvCxnSpPr>
            <a:cxnSpLocks/>
          </p:cNvCxnSpPr>
          <p:nvPr/>
        </p:nvCxnSpPr>
        <p:spPr bwMode="auto">
          <a:xfrm>
            <a:off x="10916668" y="8473686"/>
            <a:ext cx="0" cy="771525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5" name="Rectangle 5">
            <a:extLst>
              <a:ext uri="{FF2B5EF4-FFF2-40B4-BE49-F238E27FC236}">
                <a16:creationId xmlns:a16="http://schemas.microsoft.com/office/drawing/2014/main" id="{8FF3CA4A-D0C9-F838-E8DB-CB10415C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7976" y="5282679"/>
            <a:ext cx="1328737" cy="1089028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УЭА-5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Калориметр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16" name="Прямая соединительная линия 1115">
            <a:extLst>
              <a:ext uri="{FF2B5EF4-FFF2-40B4-BE49-F238E27FC236}">
                <a16:creationId xmlns:a16="http://schemas.microsoft.com/office/drawing/2014/main" id="{FB3260E3-362C-8928-B2EB-02E6254375B8}"/>
              </a:ext>
            </a:extLst>
          </p:cNvPr>
          <p:cNvCxnSpPr>
            <a:stCxn id="1115" idx="2"/>
          </p:cNvCxnSpPr>
          <p:nvPr/>
        </p:nvCxnSpPr>
        <p:spPr bwMode="auto">
          <a:xfrm flipH="1">
            <a:off x="12362344" y="6371707"/>
            <a:ext cx="1" cy="1526386"/>
          </a:xfrm>
          <a:prstGeom prst="line">
            <a:avLst/>
          </a:prstGeom>
          <a:solidFill>
            <a:srgbClr val="00CC99"/>
          </a:solidFill>
          <a:ln w="2540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3754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3275"/>
            </a:pPr>
            <a:r>
              <a:rPr lang="ru-RU" sz="3600" dirty="0">
                <a:ea typeface="Circe Light"/>
                <a:cs typeface="Circe Light"/>
              </a:rPr>
              <a:t>Новые установки ГЭТ 6-2016</a:t>
            </a:r>
            <a:endParaRPr lang="en-US" sz="3600" dirty="0">
              <a:ea typeface="Circe Light"/>
              <a:cs typeface="Circe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8684" y="2130490"/>
            <a:ext cx="126494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состав эталона введены новые установки, реализующие абсолютные методы измерений активности и удельной активности радионуклидов:</a:t>
            </a:r>
          </a:p>
          <a:p>
            <a:pPr>
              <a:spcBef>
                <a:spcPts val="600"/>
              </a:spcBef>
            </a:pPr>
            <a:r>
              <a:rPr lang="ru-RU" sz="2800" dirty="0"/>
              <a:t>- УЭА-6, реализующая метод отношений тройных и </a:t>
            </a:r>
            <a:r>
              <a:rPr lang="ru-RU" sz="2800" dirty="0" smtClean="0"/>
              <a:t>двойных </a:t>
            </a:r>
            <a:r>
              <a:rPr lang="ru-RU" sz="2800" dirty="0"/>
              <a:t>совпадений в жидком сцинтилляторе (TDCR);</a:t>
            </a:r>
          </a:p>
          <a:p>
            <a:pPr>
              <a:spcBef>
                <a:spcPts val="600"/>
              </a:spcBef>
            </a:pPr>
            <a:r>
              <a:rPr lang="ru-RU" sz="2800" dirty="0"/>
              <a:t>- УЭА-7, реализующая метод 4πγ-счёта.</a:t>
            </a:r>
          </a:p>
        </p:txBody>
      </p:sp>
      <p:pic>
        <p:nvPicPr>
          <p:cNvPr id="3" name="Рисунок 2" descr="F:\2013-1\бюджет ГЭТ6-95 2013\полный отчет\фотографии установки\общий вид\TDCR-2 001.JPG">
            <a:extLst>
              <a:ext uri="{FF2B5EF4-FFF2-40B4-BE49-F238E27FC236}">
                <a16:creationId xmlns:a16="http://schemas.microsoft.com/office/drawing/2014/main" id="{2429AFA8-56DC-AB64-946F-77788673214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745" y="5021415"/>
            <a:ext cx="5657496" cy="4125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30E787-9DDC-818C-321E-D626C709C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9499" y="3615243"/>
            <a:ext cx="4635438" cy="586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29152F-73D6-BF28-149E-8314F99C30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21" y="3770650"/>
            <a:ext cx="3551052" cy="502495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B5C47D4-7B09-5640-EB2E-89B4A6890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166" y="7386044"/>
            <a:ext cx="1758452" cy="234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одзаголовок 14">
            <a:extLst>
              <a:ext uri="{FF2B5EF4-FFF2-40B4-BE49-F238E27FC236}">
                <a16:creationId xmlns:a16="http://schemas.microsoft.com/office/drawing/2014/main" id="{1774BD77-D9D9-AA2D-0825-79E3511EA05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3722398" y="9321121"/>
            <a:ext cx="2531925" cy="819050"/>
          </a:xfrm>
          <a:prstGeom prst="rect">
            <a:avLst/>
          </a:prstGeom>
        </p:spPr>
        <p:txBody>
          <a:bodyPr>
            <a:normAutofit/>
          </a:bodyPr>
          <a:lstStyle>
            <a:lvl1pPr defTabSz="768095">
              <a:defRPr sz="1512"/>
            </a:lvl1pPr>
          </a:lstStyle>
          <a:p>
            <a:pPr algn="ctr"/>
            <a:r>
              <a:rPr lang="ru-RU" sz="2400" dirty="0"/>
              <a:t>УЭА-6</a:t>
            </a:r>
          </a:p>
        </p:txBody>
      </p:sp>
      <p:sp>
        <p:nvSpPr>
          <p:cNvPr id="8" name="Подзаголовок 14">
            <a:extLst>
              <a:ext uri="{FF2B5EF4-FFF2-40B4-BE49-F238E27FC236}">
                <a16:creationId xmlns:a16="http://schemas.microsoft.com/office/drawing/2014/main" id="{FDC1EEB2-5E83-15B1-80F6-846C83A1D4DC}"/>
              </a:ext>
            </a:extLst>
          </p:cNvPr>
          <p:cNvSpPr txBox="1">
            <a:spLocks/>
          </p:cNvSpPr>
          <p:nvPr/>
        </p:nvSpPr>
        <p:spPr>
          <a:xfrm>
            <a:off x="13326982" y="9882738"/>
            <a:ext cx="2531925" cy="819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marR="0" indent="0" algn="l" defTabSz="76809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12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 Light"/>
                <a:ea typeface="Circe Light"/>
                <a:cs typeface="Circe Light"/>
                <a:sym typeface="Circe Light"/>
              </a:defRPr>
            </a:lvl1pPr>
            <a:lvl2pPr marL="0" marR="0" indent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 Light"/>
                <a:ea typeface="Circe Light"/>
                <a:cs typeface="Circe Light"/>
                <a:sym typeface="Circe Light"/>
              </a:defRPr>
            </a:lvl2pPr>
            <a:lvl3pPr marL="0" marR="0" indent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 Light"/>
                <a:ea typeface="Circe Light"/>
                <a:cs typeface="Circe Light"/>
                <a:sym typeface="Circe Light"/>
              </a:defRPr>
            </a:lvl3pPr>
            <a:lvl4pPr marL="0" marR="0" indent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 Light"/>
                <a:ea typeface="Circe Light"/>
                <a:cs typeface="Circe Light"/>
                <a:sym typeface="Circe Light"/>
              </a:defRPr>
            </a:lvl4pPr>
            <a:lvl5pPr marL="0" marR="0" indent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irce Light"/>
                <a:ea typeface="Circe Light"/>
                <a:cs typeface="Circe Light"/>
                <a:sym typeface="Circe Light"/>
              </a:defRPr>
            </a:lvl5pPr>
            <a:lvl6pPr marL="0" marR="0" indent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 Bold"/>
                <a:ea typeface="Circe Bold"/>
                <a:cs typeface="Circe Bold"/>
                <a:sym typeface="Circe Bold"/>
              </a:defRPr>
            </a:lvl6pPr>
            <a:lvl7pPr marL="0" marR="0" indent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 Bold"/>
                <a:ea typeface="Circe Bold"/>
                <a:cs typeface="Circe Bold"/>
                <a:sym typeface="Circe Bold"/>
              </a:defRPr>
            </a:lvl7pPr>
            <a:lvl8pPr marL="0" marR="0" indent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 Bold"/>
                <a:ea typeface="Circe Bold"/>
                <a:cs typeface="Circe Bold"/>
                <a:sym typeface="Circe Bold"/>
              </a:defRPr>
            </a:lvl8pPr>
            <a:lvl9pPr marL="0" marR="0" indent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Circe Bold"/>
                <a:ea typeface="Circe Bold"/>
                <a:cs typeface="Circe Bold"/>
                <a:sym typeface="Circe Bold"/>
              </a:defRPr>
            </a:lvl9pPr>
          </a:lstStyle>
          <a:p>
            <a:pPr algn="ctr"/>
            <a:r>
              <a:rPr lang="ru-RU" sz="2400" dirty="0"/>
              <a:t>УЭА-7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78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Заголовок 1"/>
          <p:cNvSpPr txBox="1">
            <a:spLocks noGrp="1"/>
          </p:cNvSpPr>
          <p:nvPr>
            <p:ph type="title"/>
          </p:nvPr>
        </p:nvSpPr>
        <p:spPr>
          <a:xfrm>
            <a:off x="1620758" y="1277953"/>
            <a:ext cx="16862584" cy="607860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768095">
              <a:defRPr sz="3275"/>
            </a:pPr>
            <a:r>
              <a:rPr lang="ru-RU" sz="4000" dirty="0">
                <a:ea typeface="Circe Light"/>
                <a:cs typeface="Circe Light"/>
              </a:rPr>
              <a:t>Описание диджитайзера</a:t>
            </a:r>
            <a:endParaRPr sz="4000" b="0" dirty="0">
              <a:latin typeface="Circe Light"/>
              <a:ea typeface="Circe Light"/>
              <a:cs typeface="Circe Light"/>
              <a:sym typeface="Circe Ligh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59DB95-CA6C-D64E-64F7-9223086BD735}"/>
              </a:ext>
            </a:extLst>
          </p:cNvPr>
          <p:cNvSpPr/>
          <p:nvPr/>
        </p:nvSpPr>
        <p:spPr>
          <a:xfrm>
            <a:off x="2434673" y="2647784"/>
            <a:ext cx="16307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состав новых установок и модернизированной установки УЭА-3, реализующей метод совпадений, входит устройство оцифровки сигнала – диджитайзер (</a:t>
            </a:r>
            <a:r>
              <a:rPr lang="ru-RU" sz="2800" dirty="0" err="1"/>
              <a:t>digitizer</a:t>
            </a:r>
            <a:r>
              <a:rPr lang="ru-RU" sz="2800" dirty="0"/>
              <a:t>) N6720B производства CAEN (Италия). Тактовая частота устройства 250 МГц, что позволяет записывать данные с дискретностью 4 </a:t>
            </a:r>
            <a:r>
              <a:rPr lang="ru-RU" sz="2800" dirty="0" err="1"/>
              <a:t>нс</a:t>
            </a:r>
            <a:r>
              <a:rPr lang="ru-RU" sz="2800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CAE982-8A3B-7A69-B31F-66B6370552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47" y="4650703"/>
            <a:ext cx="1312786" cy="4720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292212-A315-9444-75D4-FCB6FEFD2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35" y="4755935"/>
            <a:ext cx="6534824" cy="431841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48B7D1-8E63-7446-7CB2-B691113BE124}"/>
              </a:ext>
            </a:extLst>
          </p:cNvPr>
          <p:cNvSpPr txBox="1"/>
          <p:nvPr/>
        </p:nvSpPr>
        <p:spPr>
          <a:xfrm>
            <a:off x="5268615" y="9074346"/>
            <a:ext cx="5256055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Диаграмма, иллюстрирующая настройки программного обеспечения диджитайзера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FC16D8-A393-0E24-C0E5-32D556FBF3D9}"/>
              </a:ext>
            </a:extLst>
          </p:cNvPr>
          <p:cNvSpPr txBox="1"/>
          <p:nvPr/>
        </p:nvSpPr>
        <p:spPr>
          <a:xfrm>
            <a:off x="2434673" y="9529032"/>
            <a:ext cx="194746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Digitizer N6720B</a:t>
            </a:r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94F4B-4523-E24F-85E7-3CD152BE39B1}"/>
              </a:ext>
            </a:extLst>
          </p:cNvPr>
          <p:cNvSpPr txBox="1"/>
          <p:nvPr/>
        </p:nvSpPr>
        <p:spPr>
          <a:xfrm>
            <a:off x="10916959" y="5189835"/>
            <a:ext cx="8446221" cy="21698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2700" dirty="0"/>
              <a:t>При срабатывании триггера (</a:t>
            </a:r>
            <a:r>
              <a:rPr lang="en-US" sz="2700" dirty="0"/>
              <a:t>Trigger</a:t>
            </a:r>
            <a:r>
              <a:rPr lang="ru-RU" sz="2700" dirty="0"/>
              <a:t>) событие записывается. Запись включает в себя: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/>
              <a:t>метка времени,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/>
              <a:t>интеграл сигнала по «длинному окну» (</a:t>
            </a:r>
            <a:r>
              <a:rPr lang="en-US" sz="2700" dirty="0"/>
              <a:t>Long Gate</a:t>
            </a:r>
            <a:r>
              <a:rPr lang="ru-RU" sz="2700" dirty="0"/>
              <a:t>),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700" dirty="0"/>
              <a:t>интеграл сигнала по «короткому окну» (</a:t>
            </a:r>
            <a:r>
              <a:rPr lang="en-US" sz="2700" dirty="0"/>
              <a:t>Short Gate</a:t>
            </a:r>
            <a:r>
              <a:rPr lang="ru-RU" sz="2700" dirty="0"/>
              <a:t>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41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6902813" cy="1339123"/>
          </a:xfrm>
        </p:spPr>
        <p:txBody>
          <a:bodyPr>
            <a:normAutofit/>
          </a:bodyPr>
          <a:lstStyle/>
          <a:p>
            <a:r>
              <a:rPr lang="ru-RU" dirty="0"/>
              <a:t>Типы мёртвого времени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/>
              <p:nvPr/>
            </p:nvSpPr>
            <p:spPr>
              <a:xfrm>
                <a:off x="1577515" y="2179555"/>
                <a:ext cx="17666766" cy="787260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719138" algn="just">
                  <a:lnSpc>
                    <a:spcPct val="115000"/>
                  </a:lnSpc>
                </a:pPr>
                <a:r>
                  <a:rPr lang="ru-RU" sz="32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Мёртвое время - время, в течение которого установка не чувствительна для регистрации частиц (фотонов). Мёртвое время определяет просчёты частиц (фотонов) в каналах, что занижает наблюдаемую (регистрируемую) скорость счёта.</a:t>
                </a:r>
              </a:p>
              <a:p>
                <a:pPr indent="719138" algn="just">
                  <a:lnSpc>
                    <a:spcPct val="115000"/>
                  </a:lnSpc>
                </a:pPr>
                <a:r>
                  <a:rPr lang="ru-RU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Живое время – время, в течение которого установка чувствительна для регистрации частиц (фотонов).</a:t>
                </a:r>
              </a:p>
              <a:p>
                <a:pPr indent="538163" algn="just">
                  <a:lnSpc>
                    <a:spcPct val="115000"/>
                  </a:lnSpc>
                </a:pPr>
                <a:r>
                  <a:rPr lang="ru-RU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Зависимость скорости счёта импульсов от различного типа мёртвого времени и реальной (истинной) скорости счёта импульсов выражается следующими формулами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ru-RU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32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  <a:sym typeface="Symbol" panose="05050102010706020507" pitchFamily="18" charset="2"/>
                                  </a:rPr>
                                  <m:t></m:t>
                                </m:r>
                              </m:num>
                              <m:den>
                                <m:r>
                                  <a:rPr lang="ru-RU" sz="32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1+</m:t>
                                </m:r>
                                <m:sSub>
                                  <m:sSub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  <a:sym typeface="Symbol" panose="05050102010706020507" pitchFamily="18" charset="2"/>
                                      </a:rPr>
                                      <m:t></m:t>
                                    </m:r>
                                    <m:r>
                                      <a:rPr lang="ru-RU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м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ru-RU" sz="32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   для непродлеваемого мёртвого времени</m:t>
                            </m:r>
                          </m:e>
                          <m:e>
                            <m:r>
                              <a:rPr lang="en-US" sz="32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  <a:sym typeface="Symbol" panose="05050102010706020507" pitchFamily="18" charset="2"/>
                              </a:rPr>
                              <m:t></m:t>
                            </m:r>
                            <m:sSup>
                              <m:sSupPr>
                                <m:ctrlPr>
                                  <a:rPr lang="ru-RU" sz="32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ru-RU" sz="32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32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ru-RU" sz="32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Calibri" panose="020F0502020204030204" pitchFamily="34" charset="0"/>
                                      </a:rPr>
                                      <m:t>м</m:t>
                                    </m:r>
                                  </m:sub>
                                </m:sSub>
                              </m:sup>
                            </m:sSup>
                            <m:r>
                              <a:rPr lang="ru-RU" sz="32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,   для продлеваемого мёртвого времени</m:t>
                            </m:r>
                          </m:e>
                        </m:eqArr>
                        <m:r>
                          <a:rPr lang="ru-RU" sz="32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                                           (1)</m:t>
                        </m:r>
                      </m:e>
                    </m:d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			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  <a:spcBef>
                    <a:spcPts val="1200"/>
                  </a:spcBef>
                </a:pPr>
                <a:r>
                  <a:rPr lang="ru-RU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где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2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скорость счёта зарегистрированных импульсов, с</a:t>
                </a:r>
                <a:r>
                  <a:rPr lang="ru-RU" sz="3200" baseline="30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180340" algn="just">
                  <a:lnSpc>
                    <a:spcPct val="115000"/>
                  </a:lnSpc>
                </a:pPr>
                <a:r>
                  <a:rPr lang="en-US" sz="32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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реальная (истинная) скорость счёта импульсов, с</a:t>
                </a:r>
                <a:r>
                  <a:rPr lang="ru-RU" sz="32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-1</a:t>
                </a:r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3200" b="0" i="0" dirty="0">
                  <a:effectLst/>
                  <a:latin typeface="Cambria Math" panose="02040503050406030204" pitchFamily="18" charset="0"/>
                </a:endParaRPr>
              </a:p>
              <a:p>
                <a:pPr indent="18034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ru-RU" sz="3200" b="0" i="0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3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мёртвое время, с.</a:t>
                </a:r>
              </a:p>
              <a:p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15" y="2179555"/>
                <a:ext cx="17666766" cy="7872604"/>
              </a:xfrm>
              <a:prstGeom prst="rect">
                <a:avLst/>
              </a:prstGeom>
              <a:blipFill>
                <a:blip r:embed="rId2"/>
                <a:stretch>
                  <a:fillRect l="-897" t="-465" r="-8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4190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6902813" cy="1339123"/>
          </a:xfrm>
        </p:spPr>
        <p:txBody>
          <a:bodyPr>
            <a:normAutofit/>
          </a:bodyPr>
          <a:lstStyle/>
          <a:p>
            <a:r>
              <a:rPr lang="ru-RU" dirty="0"/>
              <a:t>Типы мёртвого времени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/>
              <p:nvPr/>
            </p:nvSpPr>
            <p:spPr>
              <a:xfrm>
                <a:off x="1577515" y="2179555"/>
                <a:ext cx="17666766" cy="74211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Поправку на непродлеваемое мёртвое время проводят по формуле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</m:t>
                    </m:r>
                    <m:r>
                      <a:rPr lang="ru-RU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num>
                      <m:den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ru-RU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ru-RU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м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>
                  <a:lnSpc>
                    <a:spcPct val="115000"/>
                  </a:lnSpc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случае продлеваемого мёртвого времени определение истинной скорости счёта импульсов является более сложной задачей. Инверсия формулы 1 выглядит следующим образом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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м</m:t>
                              </m:r>
                            </m:sub>
                          </m:s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125</m:t>
                              </m:r>
                            </m:num>
                            <m:den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den>
                          </m:f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 использованием аббревиатур </a:t>
                </a:r>
                <a14:m>
                  <m:oMath xmlns:m="http://schemas.openxmlformats.org/officeDocument/2006/math">
                    <m:r>
                      <a:rPr lang="ru-RU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  <a:sym typeface="Symbol" panose="05050102010706020507" pitchFamily="18" charset="2"/>
                      </a:rPr>
                      <m:t>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ru-RU" sz="3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𝑧</m:t>
                    </m:r>
                    <m:r>
                      <a:rPr lang="ru-RU" sz="3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ru-RU" sz="3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b>
                        <m:r>
                          <a:rPr lang="ru-RU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м</m:t>
                        </m:r>
                      </m:sub>
                    </m:sSub>
                  </m:oMath>
                </a14:m>
                <a:r>
                  <a:rPr lang="ru-RU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получаем 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следующую зависимость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+1)</m:t>
                                  </m:r>
                                </m:e>
                                <m:sup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!</m:t>
                              </m:r>
                            </m:den>
                          </m:f>
                        </m:e>
                      </m:nary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sSup>
                        <m:sSup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1−</m:t>
                              </m:r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∞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𝑘𝑧</m:t>
                                          </m:r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)</m:t>
                                          </m:r>
                                        </m:e>
                                        <m:sup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ru-RU" sz="32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  <m:r>
                                        <a:rPr lang="ru-RU" sz="32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!</m:t>
                                      </m:r>
                                    </m:den>
                                  </m:f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7515" y="2179555"/>
                <a:ext cx="17666766" cy="7421199"/>
              </a:xfrm>
              <a:prstGeom prst="rect">
                <a:avLst/>
              </a:prstGeom>
              <a:blipFill>
                <a:blip r:embed="rId2"/>
                <a:stretch>
                  <a:fillRect l="-897" t="-493" r="-8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726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6902813" cy="1339123"/>
          </a:xfrm>
        </p:spPr>
        <p:txBody>
          <a:bodyPr>
            <a:normAutofit/>
          </a:bodyPr>
          <a:lstStyle/>
          <a:p>
            <a:r>
              <a:rPr lang="ru-RU" dirty="0"/>
              <a:t>Типы мёртвого времени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/>
              <p:nvPr/>
            </p:nvSpPr>
            <p:spPr>
              <a:xfrm>
                <a:off x="1755607" y="2161721"/>
                <a:ext cx="17666766" cy="3372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ru-RU" sz="3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В случае смешанного мёртвого времени скорость счёта зарегистрированных импульсов можно выразить следующей формулой</a:t>
                </a:r>
              </a:p>
              <a:p>
                <a:pPr algn="ctr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  <a:sym typeface="Symbol" panose="05050102010706020507" pitchFamily="18" charset="2"/>
                            </a:rPr>
                            <m:t></m:t>
                          </m:r>
                        </m:num>
                        <m:den>
                          <m:sSup>
                            <m:sSup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Calibri" panose="020F0502020204030204" pitchFamily="34" charset="0"/>
                                      <a:sym typeface="Symbol" panose="05050102010706020507" pitchFamily="18" charset="2"/>
                                    </a:rPr>
                                    <m:t></m:t>
                                  </m:r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</m:t>
                                  </m:r>
                                </m:sub>
                              </m:sSub>
                            </m:sup>
                          </m:sSup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𝜃</m:t>
                          </m:r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</a:pPr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07" y="2161721"/>
                <a:ext cx="17666766" cy="3372911"/>
              </a:xfrm>
              <a:prstGeom prst="rect">
                <a:avLst/>
              </a:prstGeom>
              <a:blipFill>
                <a:blip r:embed="rId2"/>
                <a:stretch>
                  <a:fillRect l="-828" t="-1085" r="-7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72F7654-D2E0-178E-4C1A-7E7EFC092961}"/>
              </a:ext>
            </a:extLst>
          </p:cNvPr>
          <p:cNvSpPr txBox="1"/>
          <p:nvPr/>
        </p:nvSpPr>
        <p:spPr>
          <a:xfrm>
            <a:off x="1689394" y="4574282"/>
            <a:ext cx="17799192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где θ – вероятность попадания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события в продлеваемое или непродлеваемое мёртвое время. </a:t>
            </a:r>
          </a:p>
          <a:p>
            <a:r>
              <a:rPr lang="ru-RU" sz="3000" dirty="0">
                <a:latin typeface="Calibri" panose="020F0502020204030204" pitchFamily="34" charset="0"/>
                <a:cs typeface="Calibri" panose="020F0502020204030204" pitchFamily="34" charset="0"/>
              </a:rPr>
              <a:t>θ = 0 – непродлеваемое мёртвое время, θ = 1 – продлеваемое мёртвое время.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D3F452-4CC6-69CE-C7A3-803785BE6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80" y="5534632"/>
            <a:ext cx="9438790" cy="484073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7E56C-3635-7474-9556-B80C75B53B4D}"/>
                  </a:ext>
                </a:extLst>
              </p:cNvPr>
              <p:cNvSpPr txBox="1"/>
              <p:nvPr/>
            </p:nvSpPr>
            <p:spPr>
              <a:xfrm>
                <a:off x="11419529" y="6325430"/>
                <a:ext cx="7608367" cy="27278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Графическое представление зависимости произведения наблюдаемой скорости счёта импульсов на мёртвое время (</a:t>
                </a:r>
                <a:r>
                  <a:rPr lang="en-US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от произведения истинной скорости счёта импульсов на мёртвое время (</a:t>
                </a:r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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𝜏</m:t>
                    </m:r>
                  </m:oMath>
                </a14:m>
                <a:r>
                  <a:rPr lang="ru-RU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при различных типах мёртвого времени</a:t>
                </a:r>
                <a:endParaRPr lang="ru-RU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4B7E56C-3635-7474-9556-B80C75B53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529" y="6325430"/>
                <a:ext cx="7608367" cy="2727863"/>
              </a:xfrm>
              <a:prstGeom prst="rect">
                <a:avLst/>
              </a:prstGeom>
              <a:blipFill>
                <a:blip r:embed="rId4"/>
                <a:stretch>
                  <a:fillRect l="-1603" t="-2237" b="-380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619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16814991" cy="1339123"/>
          </a:xfrm>
        </p:spPr>
        <p:txBody>
          <a:bodyPr>
            <a:normAutofit/>
          </a:bodyPr>
          <a:lstStyle/>
          <a:p>
            <a:r>
              <a:rPr lang="ru-RU" dirty="0"/>
              <a:t>Пример вклада мёртвого времени в бюджет неопределённости измерений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1116D-9CFE-6679-A8BD-19B2884898EA}"/>
              </a:ext>
            </a:extLst>
          </p:cNvPr>
          <p:cNvSpPr txBox="1"/>
          <p:nvPr/>
        </p:nvSpPr>
        <p:spPr>
          <a:xfrm>
            <a:off x="1689394" y="2585772"/>
            <a:ext cx="17991308" cy="2062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Бюджет неопределённости измерений потока бета-частиц на установке УЭАП-1 из состава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ГЭТ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6-2016. Установка состоит из счётчика бета-частиц, системы газового наполнения и измерительного канала. Непродлеваемое мёртвое время установки, определённое методом двух радионуклидных источников, составляет 2,6 мкс с относительной стандартной неопределённостью 15 %.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A9BBEE1-B8E1-4F8E-8DF7-AF3AFEFD1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89390"/>
              </p:ext>
            </p:extLst>
          </p:nvPr>
        </p:nvGraphicFramePr>
        <p:xfrm>
          <a:off x="1689394" y="4865628"/>
          <a:ext cx="17228531" cy="47975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13604">
                  <a:extLst>
                    <a:ext uri="{9D8B030D-6E8A-4147-A177-3AD203B41FA5}">
                      <a16:colId xmlns:a16="http://schemas.microsoft.com/office/drawing/2014/main" val="3745538665"/>
                    </a:ext>
                  </a:extLst>
                </a:gridCol>
                <a:gridCol w="2617558">
                  <a:extLst>
                    <a:ext uri="{9D8B030D-6E8A-4147-A177-3AD203B41FA5}">
                      <a16:colId xmlns:a16="http://schemas.microsoft.com/office/drawing/2014/main" val="1255947082"/>
                    </a:ext>
                  </a:extLst>
                </a:gridCol>
                <a:gridCol w="2871666">
                  <a:extLst>
                    <a:ext uri="{9D8B030D-6E8A-4147-A177-3AD203B41FA5}">
                      <a16:colId xmlns:a16="http://schemas.microsoft.com/office/drawing/2014/main" val="2156592736"/>
                    </a:ext>
                  </a:extLst>
                </a:gridCol>
                <a:gridCol w="2525703">
                  <a:extLst>
                    <a:ext uri="{9D8B030D-6E8A-4147-A177-3AD203B41FA5}">
                      <a16:colId xmlns:a16="http://schemas.microsoft.com/office/drawing/2014/main" val="601556288"/>
                    </a:ext>
                  </a:extLst>
                </a:gridCol>
              </a:tblGrid>
              <a:tr h="805044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 dirty="0">
                          <a:effectLst/>
                        </a:rPr>
                        <a:t>Наименование источника неопределённости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dirty="0">
                          <a:effectLst/>
                        </a:rPr>
                        <a:t>Вклад в относительную суммарную стандартную неопределённость,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408263"/>
                  </a:ext>
                </a:extLst>
              </a:tr>
              <a:tr h="5651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effectLst/>
                        </a:rPr>
                        <a:t>1СО, 800 с</a:t>
                      </a:r>
                      <a:r>
                        <a:rPr lang="ru-RU" sz="2400" baseline="30000">
                          <a:effectLst/>
                        </a:rPr>
                        <a:t>-1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effectLst/>
                        </a:rPr>
                        <a:t>ОРИБИ, 28900 с</a:t>
                      </a:r>
                      <a:r>
                        <a:rPr lang="ru-RU" sz="2400" baseline="30000">
                          <a:effectLst/>
                        </a:rPr>
                        <a:t>-1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400">
                          <a:effectLst/>
                        </a:rPr>
                        <a:t>1СО, 45400 с</a:t>
                      </a:r>
                      <a:r>
                        <a:rPr lang="ru-RU" sz="2400" baseline="30000">
                          <a:effectLst/>
                        </a:rPr>
                        <a:t>-1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8565009"/>
                  </a:ext>
                </a:extLst>
              </a:tr>
              <a:tr h="4284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Скорость счёта импульсов от радионуклидного источника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0,02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0,02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4045765"/>
                  </a:ext>
                </a:extLst>
              </a:tr>
              <a:tr h="4284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0" u="none" strike="noStrike" cap="none" spc="15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irce"/>
                        </a:rPr>
                        <a:t>Скорость</a:t>
                      </a:r>
                      <a:r>
                        <a:rPr lang="ru-RU" sz="2400" dirty="0">
                          <a:effectLst/>
                        </a:rPr>
                        <a:t> счёта импульсов фона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0,01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0,001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0,001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3243246"/>
                  </a:ext>
                </a:extLst>
              </a:tr>
              <a:tr h="4284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Нестабильность установки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0,25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0,25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5194362"/>
                  </a:ext>
                </a:extLst>
              </a:tr>
              <a:tr h="42842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Мёртвое время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0,03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0,75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1,59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494542"/>
                  </a:ext>
                </a:extLst>
              </a:tr>
              <a:tr h="8568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0" i="0" u="none" strike="noStrike" cap="none" spc="15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irce"/>
                        </a:rPr>
                        <a:t>Суммарная</a:t>
                      </a:r>
                      <a:r>
                        <a:rPr lang="ru-RU" sz="2400" dirty="0">
                          <a:effectLst/>
                        </a:rPr>
                        <a:t> относительная стандартная неопределённость (корень из суммы квадратов всех составляющих)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0,27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0,79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1,61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375779"/>
                  </a:ext>
                </a:extLst>
              </a:tr>
              <a:tr h="85684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Относительная расширенная неопределённость с коэффициентом охвата k=2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0,5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1,6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effectLst/>
                        </a:rPr>
                        <a:t>3,2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81447210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551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394" y="1028896"/>
            <a:ext cx="9792957" cy="1339123"/>
          </a:xfrm>
        </p:spPr>
        <p:txBody>
          <a:bodyPr>
            <a:normAutofit/>
          </a:bodyPr>
          <a:lstStyle/>
          <a:p>
            <a:r>
              <a:rPr lang="ru-RU" dirty="0"/>
              <a:t>Определение скорости счёта импульсов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/>
              <p:nvPr/>
            </p:nvSpPr>
            <p:spPr>
              <a:xfrm>
                <a:off x="2233846" y="6705513"/>
                <a:ext cx="17261917" cy="3618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wrap="square">
                <a:spAutoFit/>
              </a:bodyPr>
              <a:lstStyle/>
              <a:p>
                <a:pPr indent="90170" algn="just">
                  <a:lnSpc>
                    <a:spcPct val="115000"/>
                  </a:lnSpc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Скорость счёта импульсов вычисляется по формуле</a:t>
                </a:r>
              </a:p>
              <a:p>
                <a:pPr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ru-RU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реальное</m:t>
                              </m:r>
                            </m:sub>
                          </m:sSub>
                          <m:r>
                            <a:rPr lang="ru-RU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ru-RU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ru-RU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м </m:t>
                                  </m:r>
                                  <m:r>
                                    <a:rPr lang="en-US" sz="32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ru-RU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90170" algn="just">
                  <a:lnSpc>
                    <a:spcPct val="115000"/>
                  </a:lnSpc>
                </a:pP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количество посчитанных импульсов;</a:t>
                </a:r>
              </a:p>
              <a:p>
                <a:pPr indent="9017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3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реальное</m:t>
                        </m:r>
                      </m:sub>
                    </m:sSub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реальное время измерений, с;</a:t>
                </a:r>
              </a:p>
              <a:p>
                <a:pPr indent="9017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3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ru-RU" sz="3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м </m:t>
                        </m:r>
                        <m:r>
                          <a:rPr lang="en-US" sz="32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– мёртвое время после регистрации </a:t>
                </a:r>
                <a:r>
                  <a:rPr lang="en-US" sz="32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ru-RU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-го импульса, с.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C1116D-9CFE-6679-A8BD-19B288489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846" y="6705513"/>
                <a:ext cx="17261917" cy="3618363"/>
              </a:xfrm>
              <a:prstGeom prst="rect">
                <a:avLst/>
              </a:prstGeom>
              <a:blipFill>
                <a:blip r:embed="rId2"/>
                <a:stretch>
                  <a:fillRect l="-353" t="-1010" b="-45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20FE09A-5767-38BB-D325-DD7AB14EE2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436" y="2149077"/>
            <a:ext cx="10493228" cy="45564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034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empl-vniim" id="{2D699236-E257-43DE-8409-02EFF3255679}" vid="{2A0F33F9-0E96-4759-AF54-870E59151B2C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templ-vniim</Template>
  <TotalTime>2406</TotalTime>
  <Words>743</Words>
  <Application>Microsoft Office PowerPoint</Application>
  <PresentationFormat>Произвольный</PresentationFormat>
  <Paragraphs>141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 Math</vt:lpstr>
      <vt:lpstr>Circe</vt:lpstr>
      <vt:lpstr>Circe Bold</vt:lpstr>
      <vt:lpstr>Circe Light</vt:lpstr>
      <vt:lpstr>Helvetica</vt:lpstr>
      <vt:lpstr>Symbol</vt:lpstr>
      <vt:lpstr>Times New Roman</vt:lpstr>
      <vt:lpstr>Тема Office</vt:lpstr>
      <vt:lpstr>Опыт применения диджитайзеров в государственном первичном эталоне ГЭТ 6-2016  при измерении активности радионуклидов  </vt:lpstr>
      <vt:lpstr>Введение</vt:lpstr>
      <vt:lpstr>Новые установки ГЭТ 6-2016</vt:lpstr>
      <vt:lpstr>Описание диджитайзера</vt:lpstr>
      <vt:lpstr>Типы мёртвого времени</vt:lpstr>
      <vt:lpstr>Типы мёртвого времени</vt:lpstr>
      <vt:lpstr>Типы мёртвого времени</vt:lpstr>
      <vt:lpstr>Пример вклада мёртвого времени в бюджет неопределённости измерений</vt:lpstr>
      <vt:lpstr>Определение скорости счёта импульсов</vt:lpstr>
      <vt:lpstr>Исследование мёртвого времени на установке 4πγ-счёта</vt:lpstr>
      <vt:lpstr>Обработка длительного измерения 166mHo</vt:lpstr>
      <vt:lpstr>Обработка измерения 68Ga </vt:lpstr>
      <vt:lpstr>Обработка измерения 68Ga </vt:lpstr>
      <vt:lpstr>Заключение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Zhukov</dc:creator>
  <cp:lastModifiedBy>Zhukov</cp:lastModifiedBy>
  <cp:revision>127</cp:revision>
  <dcterms:created xsi:type="dcterms:W3CDTF">2019-11-08T12:30:55Z</dcterms:created>
  <dcterms:modified xsi:type="dcterms:W3CDTF">2022-10-21T06:18:50Z</dcterms:modified>
</cp:coreProperties>
</file>